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
  </p:notesMasterIdLst>
  <p:sldIdLst>
    <p:sldId id="256" r:id="rId2"/>
    <p:sldId id="260" r:id="rId3"/>
    <p:sldId id="257" r:id="rId4"/>
    <p:sldId id="259" r:id="rId5"/>
  </p:sldIdLst>
  <p:sldSz cx="18288000" cy="10287000"/>
  <p:notesSz cx="6858000" cy="9144000"/>
  <p:embeddedFontLst>
    <p:embeddedFont>
      <p:font typeface="Arimo" panose="020B0604020202020204" pitchFamily="34" charset="0"/>
      <p:regular r:id="rId7"/>
    </p:embeddedFont>
    <p:embeddedFont>
      <p:font typeface="Batterson Sans" pitchFamily="2" charset="77"/>
      <p:regular r:id="rId8"/>
      <p:bold r:id="rId9"/>
      <p:italic r:id="rId10"/>
      <p:boldItalic r:id="rId11"/>
    </p:embeddedFont>
    <p:embeddedFont>
      <p:font typeface="Lato" panose="020F0502020204030203" pitchFamily="34" charset="0"/>
      <p:regular r:id="rId12"/>
    </p:embeddedFont>
    <p:embeddedFont>
      <p:font typeface="Trebuchet MS" panose="020B0703020202090204" pitchFamily="34" charset="0"/>
      <p:regular r:id="rId13"/>
      <p:bold r:id="rId14"/>
      <p:italic r:id="rId15"/>
      <p:boldItalic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626" autoAdjust="0"/>
  </p:normalViewPr>
  <p:slideViewPr>
    <p:cSldViewPr>
      <p:cViewPr varScale="1">
        <p:scale>
          <a:sx n="80" d="100"/>
          <a:sy n="80" d="100"/>
        </p:scale>
        <p:origin x="824"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10" Type="http://schemas.openxmlformats.org/officeDocument/2006/relationships/font" Target="fonts/font4.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07.01.2025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1</a:t>
            </a:fld>
            <a:endParaRPr lang="cs-CZ"/>
          </a:p>
        </p:txBody>
      </p:sp>
    </p:spTree>
    <p:extLst>
      <p:ext uri="{BB962C8B-B14F-4D97-AF65-F5344CB8AC3E}">
        <p14:creationId xmlns:p14="http://schemas.microsoft.com/office/powerpoint/2010/main" val="3261172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86094-0AC2-368C-6BE6-EE989F6C41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C51A27-5396-FE23-E345-DE527372D367}"/>
              </a:ext>
            </a:extLst>
          </p:cNvPr>
          <p:cNvSpPr>
            <a:spLocks noGrp="1" noRot="1" noChangeAspect="1"/>
          </p:cNvSpPr>
          <p:nvPr>
            <p:ph type="sldImg"/>
          </p:nvPr>
        </p:nvSpPr>
        <p:spPr>
          <a:xfrm>
            <a:off x="2290763" y="512763"/>
            <a:ext cx="4562475" cy="2566987"/>
          </a:xfrm>
        </p:spPr>
      </p:sp>
      <p:sp>
        <p:nvSpPr>
          <p:cNvPr id="3" name="Notes Placeholder 2">
            <a:extLst>
              <a:ext uri="{FF2B5EF4-FFF2-40B4-BE49-F238E27FC236}">
                <a16:creationId xmlns:a16="http://schemas.microsoft.com/office/drawing/2014/main" id="{E8E29E00-8521-FCBC-3DA7-F596DB9AF57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3CFAF4-D393-A0C7-CBA7-76FCA3263C00}"/>
              </a:ext>
            </a:extLst>
          </p:cNvPr>
          <p:cNvSpPr>
            <a:spLocks noGrp="1"/>
          </p:cNvSpPr>
          <p:nvPr>
            <p:ph type="sldNum" sz="quarter" idx="5"/>
          </p:nvPr>
        </p:nvSpPr>
        <p:spPr/>
        <p:txBody>
          <a:bodyPr/>
          <a:lstStyle/>
          <a:p>
            <a:fld id="{871B2431-D351-4C6E-A3CF-9DFAC0E3E050}" type="slidenum">
              <a:rPr lang="cs-CZ" smtClean="0"/>
              <a:t>2</a:t>
            </a:fld>
            <a:endParaRPr lang="cs-CZ"/>
          </a:p>
        </p:txBody>
      </p:sp>
    </p:spTree>
    <p:extLst>
      <p:ext uri="{BB962C8B-B14F-4D97-AF65-F5344CB8AC3E}">
        <p14:creationId xmlns:p14="http://schemas.microsoft.com/office/powerpoint/2010/main" val="3707792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1/7/25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1/7/25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34340" y="9561194"/>
            <a:ext cx="502920" cy="475298"/>
          </a:xfrm>
          <a:prstGeom prst="rect">
            <a:avLst/>
          </a:prstGeom>
        </p:spPr>
        <p:txBody>
          <a:bodyPr lIns="0" tIns="0" rIns="0" bIns="0" rtlCol="0" anchor="t">
            <a:spAutoFit/>
          </a:bodyPr>
          <a:lstStyle/>
          <a:p>
            <a:pPr algn="r">
              <a:lnSpc>
                <a:spcPts val="2160"/>
              </a:lnSpc>
            </a:pPr>
            <a:r>
              <a:rPr lang="en-US" sz="1800">
                <a:solidFill>
                  <a:srgbClr val="FFFFFF"/>
                </a:solidFill>
                <a:latin typeface="Trebuchet MS"/>
                <a:ea typeface="Trebuchet MS"/>
                <a:cs typeface="Trebuchet MS"/>
                <a:sym typeface="Trebuchet MS"/>
              </a:rPr>
              <a:t>1</a:t>
            </a:r>
          </a:p>
        </p:txBody>
      </p:sp>
      <p:grpSp>
        <p:nvGrpSpPr>
          <p:cNvPr id="3" name="Group 3"/>
          <p:cNvGrpSpPr/>
          <p:nvPr/>
        </p:nvGrpSpPr>
        <p:grpSpPr>
          <a:xfrm>
            <a:off x="-9525" y="9076716"/>
            <a:ext cx="18350100" cy="1210284"/>
            <a:chOff x="0" y="0"/>
            <a:chExt cx="24466800" cy="1613713"/>
          </a:xfrm>
        </p:grpSpPr>
        <p:sp>
          <p:nvSpPr>
            <p:cNvPr id="4" name="Freeform 4"/>
            <p:cNvSpPr/>
            <p:nvPr/>
          </p:nvSpPr>
          <p:spPr>
            <a:xfrm>
              <a:off x="23060334" y="237932"/>
              <a:ext cx="937962" cy="824004"/>
            </a:xfrm>
            <a:custGeom>
              <a:avLst/>
              <a:gdLst/>
              <a:ahLst/>
              <a:cxnLst/>
              <a:rect l="l" t="t" r="r" b="b"/>
              <a:pathLst>
                <a:path w="937962" h="824004">
                  <a:moveTo>
                    <a:pt x="0" y="0"/>
                  </a:moveTo>
                  <a:lnTo>
                    <a:pt x="937962" y="0"/>
                  </a:lnTo>
                  <a:lnTo>
                    <a:pt x="937962" y="824004"/>
                  </a:lnTo>
                  <a:lnTo>
                    <a:pt x="0" y="8240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5" name="Group 5"/>
            <p:cNvGrpSpPr/>
            <p:nvPr/>
          </p:nvGrpSpPr>
          <p:grpSpPr>
            <a:xfrm>
              <a:off x="0" y="0"/>
              <a:ext cx="24466800" cy="1613713"/>
              <a:chOff x="0" y="0"/>
              <a:chExt cx="24465548" cy="1613630"/>
            </a:xfrm>
          </p:grpSpPr>
          <p:sp>
            <p:nvSpPr>
              <p:cNvPr id="6" name="Freeform 6"/>
              <p:cNvSpPr/>
              <p:nvPr/>
            </p:nvSpPr>
            <p:spPr>
              <a:xfrm>
                <a:off x="12700" y="12700"/>
                <a:ext cx="24440135" cy="1588262"/>
              </a:xfrm>
              <a:custGeom>
                <a:avLst/>
                <a:gdLst/>
                <a:ahLst/>
                <a:cxnLst/>
                <a:rect l="l" t="t" r="r" b="b"/>
                <a:pathLst>
                  <a:path w="24440135" h="1588262">
                    <a:moveTo>
                      <a:pt x="0" y="0"/>
                    </a:moveTo>
                    <a:lnTo>
                      <a:pt x="24440135" y="0"/>
                    </a:lnTo>
                    <a:lnTo>
                      <a:pt x="24440135" y="1588262"/>
                    </a:lnTo>
                    <a:lnTo>
                      <a:pt x="0" y="1588262"/>
                    </a:lnTo>
                    <a:close/>
                  </a:path>
                </a:pathLst>
              </a:custGeom>
              <a:solidFill>
                <a:srgbClr val="FFFFFF"/>
              </a:solidFill>
            </p:spPr>
            <p:txBody>
              <a:bodyPr/>
              <a:lstStyle/>
              <a:p>
                <a:endParaRPr lang="en-US"/>
              </a:p>
            </p:txBody>
          </p:sp>
          <p:sp>
            <p:nvSpPr>
              <p:cNvPr id="7" name="Freeform 7"/>
              <p:cNvSpPr/>
              <p:nvPr/>
            </p:nvSpPr>
            <p:spPr>
              <a:xfrm>
                <a:off x="0" y="0"/>
                <a:ext cx="24465535" cy="1613662"/>
              </a:xfrm>
              <a:custGeom>
                <a:avLst/>
                <a:gdLst/>
                <a:ahLst/>
                <a:cxnLst/>
                <a:rect l="l" t="t" r="r" b="b"/>
                <a:pathLst>
                  <a:path w="24465535" h="1613662">
                    <a:moveTo>
                      <a:pt x="12700" y="0"/>
                    </a:moveTo>
                    <a:lnTo>
                      <a:pt x="24452835" y="0"/>
                    </a:lnTo>
                    <a:cubicBezTo>
                      <a:pt x="24459820" y="0"/>
                      <a:pt x="24465535" y="5715"/>
                      <a:pt x="24465535" y="12700"/>
                    </a:cubicBezTo>
                    <a:lnTo>
                      <a:pt x="24465535" y="1600962"/>
                    </a:lnTo>
                    <a:cubicBezTo>
                      <a:pt x="24465535" y="1607947"/>
                      <a:pt x="24459820" y="1613662"/>
                      <a:pt x="24452835" y="1613662"/>
                    </a:cubicBezTo>
                    <a:lnTo>
                      <a:pt x="12700" y="1613662"/>
                    </a:lnTo>
                    <a:cubicBezTo>
                      <a:pt x="5715" y="1613662"/>
                      <a:pt x="0" y="1607947"/>
                      <a:pt x="0" y="1600962"/>
                    </a:cubicBezTo>
                    <a:lnTo>
                      <a:pt x="0" y="12700"/>
                    </a:lnTo>
                    <a:cubicBezTo>
                      <a:pt x="0" y="5715"/>
                      <a:pt x="5715" y="0"/>
                      <a:pt x="12700" y="0"/>
                    </a:cubicBezTo>
                    <a:moveTo>
                      <a:pt x="12700" y="25400"/>
                    </a:moveTo>
                    <a:lnTo>
                      <a:pt x="12700" y="12700"/>
                    </a:lnTo>
                    <a:lnTo>
                      <a:pt x="25400" y="12700"/>
                    </a:lnTo>
                    <a:lnTo>
                      <a:pt x="25400" y="1600962"/>
                    </a:lnTo>
                    <a:lnTo>
                      <a:pt x="12700" y="1600962"/>
                    </a:lnTo>
                    <a:lnTo>
                      <a:pt x="12700" y="1588262"/>
                    </a:lnTo>
                    <a:lnTo>
                      <a:pt x="24452835" y="1588262"/>
                    </a:lnTo>
                    <a:lnTo>
                      <a:pt x="24452835" y="1600962"/>
                    </a:lnTo>
                    <a:lnTo>
                      <a:pt x="24440135" y="1600962"/>
                    </a:lnTo>
                    <a:lnTo>
                      <a:pt x="24440135" y="12700"/>
                    </a:lnTo>
                    <a:lnTo>
                      <a:pt x="24452835" y="12700"/>
                    </a:lnTo>
                    <a:lnTo>
                      <a:pt x="24452835" y="25400"/>
                    </a:lnTo>
                    <a:lnTo>
                      <a:pt x="12700" y="25400"/>
                    </a:lnTo>
                    <a:close/>
                  </a:path>
                </a:pathLst>
              </a:custGeom>
              <a:solidFill>
                <a:srgbClr val="FFFFFF"/>
              </a:solidFill>
            </p:spPr>
            <p:txBody>
              <a:bodyPr/>
              <a:lstStyle/>
              <a:p>
                <a:endParaRPr lang="en-US"/>
              </a:p>
            </p:txBody>
          </p:sp>
        </p:grpSp>
        <p:sp>
          <p:nvSpPr>
            <p:cNvPr id="8" name="Freeform 8"/>
            <p:cNvSpPr/>
            <p:nvPr/>
          </p:nvSpPr>
          <p:spPr>
            <a:xfrm>
              <a:off x="22770553" y="243539"/>
              <a:ext cx="1227744" cy="1126634"/>
            </a:xfrm>
            <a:custGeom>
              <a:avLst/>
              <a:gdLst/>
              <a:ahLst/>
              <a:cxnLst/>
              <a:rect l="l" t="t" r="r" b="b"/>
              <a:pathLst>
                <a:path w="1227744" h="1126634">
                  <a:moveTo>
                    <a:pt x="0" y="0"/>
                  </a:moveTo>
                  <a:lnTo>
                    <a:pt x="1227743" y="0"/>
                  </a:lnTo>
                  <a:lnTo>
                    <a:pt x="1227743" y="1126634"/>
                  </a:lnTo>
                  <a:lnTo>
                    <a:pt x="0" y="1126634"/>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a:p>
          </p:txBody>
        </p:sp>
      </p:grpSp>
      <p:sp>
        <p:nvSpPr>
          <p:cNvPr id="9" name="Freeform 9"/>
          <p:cNvSpPr/>
          <p:nvPr/>
        </p:nvSpPr>
        <p:spPr>
          <a:xfrm>
            <a:off x="-52575" y="9502"/>
            <a:ext cx="18331039" cy="10277498"/>
          </a:xfrm>
          <a:custGeom>
            <a:avLst/>
            <a:gdLst/>
            <a:ahLst/>
            <a:cxnLst/>
            <a:rect l="l" t="t" r="r" b="b"/>
            <a:pathLst>
              <a:path w="18606230" h="11676289">
                <a:moveTo>
                  <a:pt x="0" y="0"/>
                </a:moveTo>
                <a:lnTo>
                  <a:pt x="18606230" y="0"/>
                </a:lnTo>
                <a:lnTo>
                  <a:pt x="18606230" y="11676289"/>
                </a:lnTo>
                <a:lnTo>
                  <a:pt x="0" y="11676289"/>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a:p>
        </p:txBody>
      </p:sp>
      <p:grpSp>
        <p:nvGrpSpPr>
          <p:cNvPr id="10" name="Group 10"/>
          <p:cNvGrpSpPr/>
          <p:nvPr/>
        </p:nvGrpSpPr>
        <p:grpSpPr>
          <a:xfrm>
            <a:off x="-9525" y="0"/>
            <a:ext cx="18340575" cy="10287000"/>
            <a:chOff x="0" y="0"/>
            <a:chExt cx="4830440" cy="2709333"/>
          </a:xfrm>
        </p:grpSpPr>
        <p:sp>
          <p:nvSpPr>
            <p:cNvPr id="11" name="Freeform 11"/>
            <p:cNvSpPr/>
            <p:nvPr/>
          </p:nvSpPr>
          <p:spPr>
            <a:xfrm>
              <a:off x="0" y="0"/>
              <a:ext cx="4830440" cy="2709333"/>
            </a:xfrm>
            <a:custGeom>
              <a:avLst/>
              <a:gdLst/>
              <a:ahLst/>
              <a:cxnLst/>
              <a:rect l="l" t="t" r="r" b="b"/>
              <a:pathLst>
                <a:path w="4830440" h="2709333">
                  <a:moveTo>
                    <a:pt x="0" y="0"/>
                  </a:moveTo>
                  <a:lnTo>
                    <a:pt x="4830440" y="0"/>
                  </a:lnTo>
                  <a:lnTo>
                    <a:pt x="4830440" y="2709333"/>
                  </a:lnTo>
                  <a:lnTo>
                    <a:pt x="0" y="2709333"/>
                  </a:lnTo>
                  <a:close/>
                </a:path>
              </a:pathLst>
            </a:custGeom>
            <a:solidFill>
              <a:srgbClr val="003557">
                <a:alpha val="75686"/>
              </a:srgbClr>
            </a:solidFill>
          </p:spPr>
          <p:txBody>
            <a:bodyPr/>
            <a:lstStyle/>
            <a:p>
              <a:endParaRPr lang="en-US"/>
            </a:p>
          </p:txBody>
        </p:sp>
        <p:sp>
          <p:nvSpPr>
            <p:cNvPr id="12" name="TextBox 12"/>
            <p:cNvSpPr txBox="1"/>
            <p:nvPr/>
          </p:nvSpPr>
          <p:spPr>
            <a:xfrm>
              <a:off x="0" y="-19050"/>
              <a:ext cx="4830440" cy="2728383"/>
            </a:xfrm>
            <a:prstGeom prst="rect">
              <a:avLst/>
            </a:prstGeom>
          </p:spPr>
          <p:txBody>
            <a:bodyPr lIns="50800" tIns="50800" rIns="50800" bIns="50800" rtlCol="0" anchor="ctr"/>
            <a:lstStyle/>
            <a:p>
              <a:pPr algn="ctr">
                <a:lnSpc>
                  <a:spcPts val="3192"/>
                </a:lnSpc>
              </a:pPr>
              <a:endParaRPr/>
            </a:p>
          </p:txBody>
        </p:sp>
      </p:grpSp>
      <p:grpSp>
        <p:nvGrpSpPr>
          <p:cNvPr id="13" name="Group 13"/>
          <p:cNvGrpSpPr/>
          <p:nvPr/>
        </p:nvGrpSpPr>
        <p:grpSpPr>
          <a:xfrm>
            <a:off x="-9525" y="905791"/>
            <a:ext cx="14221462" cy="7021902"/>
            <a:chOff x="0" y="0"/>
            <a:chExt cx="3745570" cy="1849390"/>
          </a:xfrm>
        </p:grpSpPr>
        <p:sp>
          <p:nvSpPr>
            <p:cNvPr id="14" name="Freeform 14"/>
            <p:cNvSpPr/>
            <p:nvPr/>
          </p:nvSpPr>
          <p:spPr>
            <a:xfrm>
              <a:off x="0" y="0"/>
              <a:ext cx="3745570" cy="1849390"/>
            </a:xfrm>
            <a:custGeom>
              <a:avLst/>
              <a:gdLst/>
              <a:ahLst/>
              <a:cxnLst/>
              <a:rect l="l" t="t" r="r" b="b"/>
              <a:pathLst>
                <a:path w="3745570" h="1849390">
                  <a:moveTo>
                    <a:pt x="0" y="0"/>
                  </a:moveTo>
                  <a:lnTo>
                    <a:pt x="3745570" y="0"/>
                  </a:lnTo>
                  <a:lnTo>
                    <a:pt x="3745570" y="1849390"/>
                  </a:lnTo>
                  <a:lnTo>
                    <a:pt x="0" y="1849390"/>
                  </a:lnTo>
                  <a:close/>
                </a:path>
              </a:pathLst>
            </a:custGeom>
            <a:solidFill>
              <a:srgbClr val="003557"/>
            </a:solidFill>
          </p:spPr>
          <p:txBody>
            <a:bodyPr/>
            <a:lstStyle/>
            <a:p>
              <a:endParaRPr lang="en-US"/>
            </a:p>
          </p:txBody>
        </p:sp>
        <p:sp>
          <p:nvSpPr>
            <p:cNvPr id="15" name="TextBox 15"/>
            <p:cNvSpPr txBox="1"/>
            <p:nvPr/>
          </p:nvSpPr>
          <p:spPr>
            <a:xfrm>
              <a:off x="0" y="-19050"/>
              <a:ext cx="3745570" cy="1868440"/>
            </a:xfrm>
            <a:prstGeom prst="rect">
              <a:avLst/>
            </a:prstGeom>
          </p:spPr>
          <p:txBody>
            <a:bodyPr lIns="50800" tIns="50800" rIns="50800" bIns="50800" rtlCol="0" anchor="ctr"/>
            <a:lstStyle/>
            <a:p>
              <a:pPr algn="ctr">
                <a:lnSpc>
                  <a:spcPts val="3192"/>
                </a:lnSpc>
              </a:pPr>
              <a:endParaRPr/>
            </a:p>
          </p:txBody>
        </p:sp>
      </p:grpSp>
      <p:sp>
        <p:nvSpPr>
          <p:cNvPr id="16" name="TextBox 16"/>
          <p:cNvSpPr txBox="1"/>
          <p:nvPr/>
        </p:nvSpPr>
        <p:spPr>
          <a:xfrm>
            <a:off x="1553978" y="2359307"/>
            <a:ext cx="11008356" cy="2658420"/>
          </a:xfrm>
          <a:prstGeom prst="rect">
            <a:avLst/>
          </a:prstGeom>
        </p:spPr>
        <p:txBody>
          <a:bodyPr lIns="0" tIns="0" rIns="0" bIns="0" rtlCol="0" anchor="t">
            <a:spAutoFit/>
          </a:bodyPr>
          <a:lstStyle/>
          <a:p>
            <a:pPr algn="l">
              <a:lnSpc>
                <a:spcPts val="7053"/>
              </a:lnSpc>
            </a:pPr>
            <a:r>
              <a:rPr lang="en-US" sz="5734" b="1" dirty="0">
                <a:solidFill>
                  <a:srgbClr val="F50002"/>
                </a:solidFill>
                <a:latin typeface="Batterson Sans" panose="00000500000000000000" pitchFamily="50" charset="0"/>
                <a:ea typeface="Arimo Bold"/>
                <a:cs typeface="Arimo Bold"/>
                <a:sym typeface="Arimo Bold"/>
              </a:rPr>
              <a:t>Balancing Innovation </a:t>
            </a:r>
          </a:p>
          <a:p>
            <a:pPr algn="l">
              <a:lnSpc>
                <a:spcPts val="7053"/>
              </a:lnSpc>
            </a:pPr>
            <a:r>
              <a:rPr lang="en-US" sz="5734" b="1" dirty="0">
                <a:solidFill>
                  <a:srgbClr val="F50002"/>
                </a:solidFill>
                <a:latin typeface="Batterson Sans" panose="00000500000000000000" pitchFamily="50" charset="0"/>
                <a:ea typeface="Arimo Bold"/>
                <a:cs typeface="Arimo Bold"/>
                <a:sym typeface="Arimo Bold"/>
              </a:rPr>
              <a:t>with Compliance</a:t>
            </a:r>
          </a:p>
          <a:p>
            <a:pPr algn="l">
              <a:lnSpc>
                <a:spcPts val="7053"/>
              </a:lnSpc>
            </a:pPr>
            <a:r>
              <a:rPr lang="en-US" sz="4350" dirty="0">
                <a:solidFill>
                  <a:srgbClr val="FFFFFF"/>
                </a:solidFill>
                <a:latin typeface="Batterson Sans" panose="00000500000000000000" pitchFamily="50" charset="0"/>
                <a:ea typeface="Arimo"/>
                <a:cs typeface="Arimo"/>
                <a:sym typeface="Arimo"/>
              </a:rPr>
              <a:t>in Technology and Life Sciences</a:t>
            </a:r>
          </a:p>
        </p:txBody>
      </p:sp>
      <p:sp>
        <p:nvSpPr>
          <p:cNvPr id="17" name="TextBox 17"/>
          <p:cNvSpPr txBox="1"/>
          <p:nvPr/>
        </p:nvSpPr>
        <p:spPr>
          <a:xfrm>
            <a:off x="1644012" y="5963351"/>
            <a:ext cx="9088978" cy="685800"/>
          </a:xfrm>
          <a:prstGeom prst="rect">
            <a:avLst/>
          </a:prstGeom>
        </p:spPr>
        <p:txBody>
          <a:bodyPr lIns="0" tIns="0" rIns="0" bIns="0" rtlCol="0" anchor="t">
            <a:spAutoFit/>
          </a:bodyPr>
          <a:lstStyle/>
          <a:p>
            <a:pPr algn="l">
              <a:lnSpc>
                <a:spcPts val="5321"/>
              </a:lnSpc>
            </a:pPr>
            <a:r>
              <a:rPr lang="en-US" sz="4434" dirty="0">
                <a:solidFill>
                  <a:srgbClr val="FFFFFF"/>
                </a:solidFill>
                <a:latin typeface="Batterson Sans" panose="00000500000000000000" pitchFamily="50" charset="0"/>
                <a:ea typeface="Arimo"/>
                <a:cs typeface="Arimo"/>
                <a:sym typeface="Arimo"/>
              </a:rPr>
              <a:t>Travelers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FEA4F-ED02-6726-B113-580EED88349E}"/>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8D3980D6-050E-77CE-2631-7FBED9F73A82}"/>
              </a:ext>
            </a:extLst>
          </p:cNvPr>
          <p:cNvSpPr txBox="1"/>
          <p:nvPr/>
        </p:nvSpPr>
        <p:spPr>
          <a:xfrm>
            <a:off x="434340" y="9561194"/>
            <a:ext cx="502920" cy="475298"/>
          </a:xfrm>
          <a:prstGeom prst="rect">
            <a:avLst/>
          </a:prstGeom>
        </p:spPr>
        <p:txBody>
          <a:bodyPr lIns="0" tIns="0" rIns="0" bIns="0" rtlCol="0" anchor="t">
            <a:spAutoFit/>
          </a:bodyPr>
          <a:lstStyle/>
          <a:p>
            <a:pPr algn="r">
              <a:lnSpc>
                <a:spcPts val="2160"/>
              </a:lnSpc>
            </a:pPr>
            <a:r>
              <a:rPr lang="en-US" sz="1800">
                <a:solidFill>
                  <a:srgbClr val="FFFFFF"/>
                </a:solidFill>
                <a:latin typeface="Trebuchet MS"/>
                <a:ea typeface="Trebuchet MS"/>
                <a:cs typeface="Trebuchet MS"/>
                <a:sym typeface="Trebuchet MS"/>
              </a:rPr>
              <a:t>1</a:t>
            </a:r>
          </a:p>
        </p:txBody>
      </p:sp>
      <p:grpSp>
        <p:nvGrpSpPr>
          <p:cNvPr id="3" name="Group 3">
            <a:extLst>
              <a:ext uri="{FF2B5EF4-FFF2-40B4-BE49-F238E27FC236}">
                <a16:creationId xmlns:a16="http://schemas.microsoft.com/office/drawing/2014/main" id="{ACC8E4A4-4D1B-CE65-7969-216799F40C31}"/>
              </a:ext>
            </a:extLst>
          </p:cNvPr>
          <p:cNvGrpSpPr/>
          <p:nvPr/>
        </p:nvGrpSpPr>
        <p:grpSpPr>
          <a:xfrm>
            <a:off x="-9525" y="9076716"/>
            <a:ext cx="18350100" cy="1210284"/>
            <a:chOff x="0" y="0"/>
            <a:chExt cx="24466800" cy="1613713"/>
          </a:xfrm>
        </p:grpSpPr>
        <p:sp>
          <p:nvSpPr>
            <p:cNvPr id="4" name="Freeform 4">
              <a:extLst>
                <a:ext uri="{FF2B5EF4-FFF2-40B4-BE49-F238E27FC236}">
                  <a16:creationId xmlns:a16="http://schemas.microsoft.com/office/drawing/2014/main" id="{B0491203-D391-5C84-26B4-BDA9607AF070}"/>
                </a:ext>
              </a:extLst>
            </p:cNvPr>
            <p:cNvSpPr/>
            <p:nvPr/>
          </p:nvSpPr>
          <p:spPr>
            <a:xfrm>
              <a:off x="23060334" y="237932"/>
              <a:ext cx="937962" cy="824004"/>
            </a:xfrm>
            <a:custGeom>
              <a:avLst/>
              <a:gdLst/>
              <a:ahLst/>
              <a:cxnLst/>
              <a:rect l="l" t="t" r="r" b="b"/>
              <a:pathLst>
                <a:path w="937962" h="824004">
                  <a:moveTo>
                    <a:pt x="0" y="0"/>
                  </a:moveTo>
                  <a:lnTo>
                    <a:pt x="937962" y="0"/>
                  </a:lnTo>
                  <a:lnTo>
                    <a:pt x="937962" y="824004"/>
                  </a:lnTo>
                  <a:lnTo>
                    <a:pt x="0" y="82400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5" name="Group 5">
              <a:extLst>
                <a:ext uri="{FF2B5EF4-FFF2-40B4-BE49-F238E27FC236}">
                  <a16:creationId xmlns:a16="http://schemas.microsoft.com/office/drawing/2014/main" id="{2B7D6732-2EB0-76A5-5AE2-D1432B211E80}"/>
                </a:ext>
              </a:extLst>
            </p:cNvPr>
            <p:cNvGrpSpPr/>
            <p:nvPr/>
          </p:nvGrpSpPr>
          <p:grpSpPr>
            <a:xfrm>
              <a:off x="0" y="0"/>
              <a:ext cx="24466800" cy="1613713"/>
              <a:chOff x="0" y="0"/>
              <a:chExt cx="24465548" cy="1613630"/>
            </a:xfrm>
          </p:grpSpPr>
          <p:sp>
            <p:nvSpPr>
              <p:cNvPr id="6" name="Freeform 6">
                <a:extLst>
                  <a:ext uri="{FF2B5EF4-FFF2-40B4-BE49-F238E27FC236}">
                    <a16:creationId xmlns:a16="http://schemas.microsoft.com/office/drawing/2014/main" id="{92D1E3F8-B6C3-0766-5ADD-A476C0702617}"/>
                  </a:ext>
                </a:extLst>
              </p:cNvPr>
              <p:cNvSpPr/>
              <p:nvPr/>
            </p:nvSpPr>
            <p:spPr>
              <a:xfrm>
                <a:off x="12700" y="12700"/>
                <a:ext cx="24440135" cy="1588262"/>
              </a:xfrm>
              <a:custGeom>
                <a:avLst/>
                <a:gdLst/>
                <a:ahLst/>
                <a:cxnLst/>
                <a:rect l="l" t="t" r="r" b="b"/>
                <a:pathLst>
                  <a:path w="24440135" h="1588262">
                    <a:moveTo>
                      <a:pt x="0" y="0"/>
                    </a:moveTo>
                    <a:lnTo>
                      <a:pt x="24440135" y="0"/>
                    </a:lnTo>
                    <a:lnTo>
                      <a:pt x="24440135" y="1588262"/>
                    </a:lnTo>
                    <a:lnTo>
                      <a:pt x="0" y="1588262"/>
                    </a:lnTo>
                    <a:close/>
                  </a:path>
                </a:pathLst>
              </a:custGeom>
              <a:solidFill>
                <a:srgbClr val="FFFFFF"/>
              </a:solidFill>
            </p:spPr>
            <p:txBody>
              <a:bodyPr/>
              <a:lstStyle/>
              <a:p>
                <a:endParaRPr lang="en-US"/>
              </a:p>
            </p:txBody>
          </p:sp>
          <p:sp>
            <p:nvSpPr>
              <p:cNvPr id="7" name="Freeform 7">
                <a:extLst>
                  <a:ext uri="{FF2B5EF4-FFF2-40B4-BE49-F238E27FC236}">
                    <a16:creationId xmlns:a16="http://schemas.microsoft.com/office/drawing/2014/main" id="{13A5D69B-7F4B-9A64-6E3B-516F94A73BB5}"/>
                  </a:ext>
                </a:extLst>
              </p:cNvPr>
              <p:cNvSpPr/>
              <p:nvPr/>
            </p:nvSpPr>
            <p:spPr>
              <a:xfrm>
                <a:off x="0" y="0"/>
                <a:ext cx="24465535" cy="1613662"/>
              </a:xfrm>
              <a:custGeom>
                <a:avLst/>
                <a:gdLst/>
                <a:ahLst/>
                <a:cxnLst/>
                <a:rect l="l" t="t" r="r" b="b"/>
                <a:pathLst>
                  <a:path w="24465535" h="1613662">
                    <a:moveTo>
                      <a:pt x="12700" y="0"/>
                    </a:moveTo>
                    <a:lnTo>
                      <a:pt x="24452835" y="0"/>
                    </a:lnTo>
                    <a:cubicBezTo>
                      <a:pt x="24459820" y="0"/>
                      <a:pt x="24465535" y="5715"/>
                      <a:pt x="24465535" y="12700"/>
                    </a:cubicBezTo>
                    <a:lnTo>
                      <a:pt x="24465535" y="1600962"/>
                    </a:lnTo>
                    <a:cubicBezTo>
                      <a:pt x="24465535" y="1607947"/>
                      <a:pt x="24459820" y="1613662"/>
                      <a:pt x="24452835" y="1613662"/>
                    </a:cubicBezTo>
                    <a:lnTo>
                      <a:pt x="12700" y="1613662"/>
                    </a:lnTo>
                    <a:cubicBezTo>
                      <a:pt x="5715" y="1613662"/>
                      <a:pt x="0" y="1607947"/>
                      <a:pt x="0" y="1600962"/>
                    </a:cubicBezTo>
                    <a:lnTo>
                      <a:pt x="0" y="12700"/>
                    </a:lnTo>
                    <a:cubicBezTo>
                      <a:pt x="0" y="5715"/>
                      <a:pt x="5715" y="0"/>
                      <a:pt x="12700" y="0"/>
                    </a:cubicBezTo>
                    <a:moveTo>
                      <a:pt x="12700" y="25400"/>
                    </a:moveTo>
                    <a:lnTo>
                      <a:pt x="12700" y="12700"/>
                    </a:lnTo>
                    <a:lnTo>
                      <a:pt x="25400" y="12700"/>
                    </a:lnTo>
                    <a:lnTo>
                      <a:pt x="25400" y="1600962"/>
                    </a:lnTo>
                    <a:lnTo>
                      <a:pt x="12700" y="1600962"/>
                    </a:lnTo>
                    <a:lnTo>
                      <a:pt x="12700" y="1588262"/>
                    </a:lnTo>
                    <a:lnTo>
                      <a:pt x="24452835" y="1588262"/>
                    </a:lnTo>
                    <a:lnTo>
                      <a:pt x="24452835" y="1600962"/>
                    </a:lnTo>
                    <a:lnTo>
                      <a:pt x="24440135" y="1600962"/>
                    </a:lnTo>
                    <a:lnTo>
                      <a:pt x="24440135" y="12700"/>
                    </a:lnTo>
                    <a:lnTo>
                      <a:pt x="24452835" y="12700"/>
                    </a:lnTo>
                    <a:lnTo>
                      <a:pt x="24452835" y="25400"/>
                    </a:lnTo>
                    <a:lnTo>
                      <a:pt x="12700" y="25400"/>
                    </a:lnTo>
                    <a:close/>
                  </a:path>
                </a:pathLst>
              </a:custGeom>
              <a:solidFill>
                <a:srgbClr val="FFFFFF"/>
              </a:solidFill>
            </p:spPr>
            <p:txBody>
              <a:bodyPr/>
              <a:lstStyle/>
              <a:p>
                <a:endParaRPr lang="en-US"/>
              </a:p>
            </p:txBody>
          </p:sp>
        </p:grpSp>
        <p:sp>
          <p:nvSpPr>
            <p:cNvPr id="8" name="Freeform 8">
              <a:extLst>
                <a:ext uri="{FF2B5EF4-FFF2-40B4-BE49-F238E27FC236}">
                  <a16:creationId xmlns:a16="http://schemas.microsoft.com/office/drawing/2014/main" id="{F7FB7349-0857-A427-1FD6-B2793FEC09EB}"/>
                </a:ext>
              </a:extLst>
            </p:cNvPr>
            <p:cNvSpPr/>
            <p:nvPr/>
          </p:nvSpPr>
          <p:spPr>
            <a:xfrm>
              <a:off x="22770553" y="243539"/>
              <a:ext cx="1227744" cy="1126634"/>
            </a:xfrm>
            <a:custGeom>
              <a:avLst/>
              <a:gdLst/>
              <a:ahLst/>
              <a:cxnLst/>
              <a:rect l="l" t="t" r="r" b="b"/>
              <a:pathLst>
                <a:path w="1227744" h="1126634">
                  <a:moveTo>
                    <a:pt x="0" y="0"/>
                  </a:moveTo>
                  <a:lnTo>
                    <a:pt x="1227743" y="0"/>
                  </a:lnTo>
                  <a:lnTo>
                    <a:pt x="1227743" y="1126634"/>
                  </a:lnTo>
                  <a:lnTo>
                    <a:pt x="0" y="1126634"/>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a:p>
          </p:txBody>
        </p:sp>
      </p:grpSp>
      <p:sp>
        <p:nvSpPr>
          <p:cNvPr id="9" name="Freeform 9">
            <a:extLst>
              <a:ext uri="{FF2B5EF4-FFF2-40B4-BE49-F238E27FC236}">
                <a16:creationId xmlns:a16="http://schemas.microsoft.com/office/drawing/2014/main" id="{F3DC0FE7-F405-3F6C-4382-6085EBBFA839}"/>
              </a:ext>
            </a:extLst>
          </p:cNvPr>
          <p:cNvSpPr/>
          <p:nvPr/>
        </p:nvSpPr>
        <p:spPr>
          <a:xfrm>
            <a:off x="-52575" y="9502"/>
            <a:ext cx="18331039" cy="10277498"/>
          </a:xfrm>
          <a:custGeom>
            <a:avLst/>
            <a:gdLst/>
            <a:ahLst/>
            <a:cxnLst/>
            <a:rect l="l" t="t" r="r" b="b"/>
            <a:pathLst>
              <a:path w="18606230" h="11676289">
                <a:moveTo>
                  <a:pt x="0" y="0"/>
                </a:moveTo>
                <a:lnTo>
                  <a:pt x="18606230" y="0"/>
                </a:lnTo>
                <a:lnTo>
                  <a:pt x="18606230" y="11676289"/>
                </a:lnTo>
                <a:lnTo>
                  <a:pt x="0" y="11676289"/>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a:p>
        </p:txBody>
      </p:sp>
      <p:grpSp>
        <p:nvGrpSpPr>
          <p:cNvPr id="10" name="Group 10">
            <a:extLst>
              <a:ext uri="{FF2B5EF4-FFF2-40B4-BE49-F238E27FC236}">
                <a16:creationId xmlns:a16="http://schemas.microsoft.com/office/drawing/2014/main" id="{BE12E330-164D-17F1-BC12-03D5C1BBFE57}"/>
              </a:ext>
            </a:extLst>
          </p:cNvPr>
          <p:cNvGrpSpPr/>
          <p:nvPr/>
        </p:nvGrpSpPr>
        <p:grpSpPr>
          <a:xfrm>
            <a:off x="-9525" y="-19528"/>
            <a:ext cx="18340575" cy="10287000"/>
            <a:chOff x="0" y="0"/>
            <a:chExt cx="4830440" cy="2709333"/>
          </a:xfrm>
        </p:grpSpPr>
        <p:sp>
          <p:nvSpPr>
            <p:cNvPr id="11" name="Freeform 11">
              <a:extLst>
                <a:ext uri="{FF2B5EF4-FFF2-40B4-BE49-F238E27FC236}">
                  <a16:creationId xmlns:a16="http://schemas.microsoft.com/office/drawing/2014/main" id="{7315C214-FD6D-F89D-F64F-FE2126EEE1A4}"/>
                </a:ext>
              </a:extLst>
            </p:cNvPr>
            <p:cNvSpPr/>
            <p:nvPr/>
          </p:nvSpPr>
          <p:spPr>
            <a:xfrm>
              <a:off x="0" y="0"/>
              <a:ext cx="4830440" cy="2709333"/>
            </a:xfrm>
            <a:custGeom>
              <a:avLst/>
              <a:gdLst/>
              <a:ahLst/>
              <a:cxnLst/>
              <a:rect l="l" t="t" r="r" b="b"/>
              <a:pathLst>
                <a:path w="4830440" h="2709333">
                  <a:moveTo>
                    <a:pt x="0" y="0"/>
                  </a:moveTo>
                  <a:lnTo>
                    <a:pt x="4830440" y="0"/>
                  </a:lnTo>
                  <a:lnTo>
                    <a:pt x="4830440" y="2709333"/>
                  </a:lnTo>
                  <a:lnTo>
                    <a:pt x="0" y="2709333"/>
                  </a:lnTo>
                  <a:close/>
                </a:path>
              </a:pathLst>
            </a:custGeom>
            <a:solidFill>
              <a:srgbClr val="003557">
                <a:alpha val="75686"/>
              </a:srgbClr>
            </a:solidFill>
          </p:spPr>
          <p:txBody>
            <a:bodyPr/>
            <a:lstStyle/>
            <a:p>
              <a:endParaRPr lang="en-US"/>
            </a:p>
          </p:txBody>
        </p:sp>
        <p:sp>
          <p:nvSpPr>
            <p:cNvPr id="12" name="TextBox 12">
              <a:extLst>
                <a:ext uri="{FF2B5EF4-FFF2-40B4-BE49-F238E27FC236}">
                  <a16:creationId xmlns:a16="http://schemas.microsoft.com/office/drawing/2014/main" id="{3EB5A105-86CD-F75E-39A0-AFC77A777FEC}"/>
                </a:ext>
              </a:extLst>
            </p:cNvPr>
            <p:cNvSpPr txBox="1"/>
            <p:nvPr/>
          </p:nvSpPr>
          <p:spPr>
            <a:xfrm>
              <a:off x="0" y="-19050"/>
              <a:ext cx="4830440" cy="2728383"/>
            </a:xfrm>
            <a:prstGeom prst="rect">
              <a:avLst/>
            </a:prstGeom>
          </p:spPr>
          <p:txBody>
            <a:bodyPr lIns="50800" tIns="50800" rIns="50800" bIns="50800" rtlCol="0" anchor="ctr"/>
            <a:lstStyle/>
            <a:p>
              <a:pPr algn="ctr">
                <a:lnSpc>
                  <a:spcPts val="3192"/>
                </a:lnSpc>
              </a:pPr>
              <a:endParaRPr/>
            </a:p>
          </p:txBody>
        </p:sp>
      </p:grpSp>
    </p:spTree>
    <p:extLst>
      <p:ext uri="{BB962C8B-B14F-4D97-AF65-F5344CB8AC3E}">
        <p14:creationId xmlns:p14="http://schemas.microsoft.com/office/powerpoint/2010/main" val="2482479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0"/>
            <a:ext cx="18288000" cy="10287000"/>
            <a:chOff x="0" y="0"/>
            <a:chExt cx="24384000" cy="13716000"/>
          </a:xfrm>
        </p:grpSpPr>
        <p:sp>
          <p:nvSpPr>
            <p:cNvPr id="3" name="Freeform 3"/>
            <p:cNvSpPr/>
            <p:nvPr/>
          </p:nvSpPr>
          <p:spPr>
            <a:xfrm>
              <a:off x="0" y="0"/>
              <a:ext cx="24384000" cy="13716000"/>
            </a:xfrm>
            <a:custGeom>
              <a:avLst/>
              <a:gdLst/>
              <a:ahLst/>
              <a:cxnLst/>
              <a:rect l="l" t="t" r="r" b="b"/>
              <a:pathLst>
                <a:path w="24384000" h="13716000">
                  <a:moveTo>
                    <a:pt x="0" y="0"/>
                  </a:moveTo>
                  <a:lnTo>
                    <a:pt x="24384000" y="0"/>
                  </a:lnTo>
                  <a:lnTo>
                    <a:pt x="24384000" y="13716000"/>
                  </a:lnTo>
                  <a:lnTo>
                    <a:pt x="0" y="13716000"/>
                  </a:lnTo>
                  <a:close/>
                </a:path>
              </a:pathLst>
            </a:custGeom>
            <a:gradFill rotWithShape="1">
              <a:gsLst>
                <a:gs pos="0">
                  <a:srgbClr val="FFFFFF">
                    <a:alpha val="10000"/>
                  </a:srgbClr>
                </a:gs>
                <a:gs pos="44000">
                  <a:srgbClr val="FFFFFF">
                    <a:alpha val="39000"/>
                  </a:srgbClr>
                </a:gs>
                <a:gs pos="100000">
                  <a:srgbClr val="FFFFFF">
                    <a:alpha val="100000"/>
                  </a:srgbClr>
                </a:gs>
              </a:gsLst>
              <a:lin ang="2700000"/>
            </a:gradFill>
          </p:spPr>
          <p:txBody>
            <a:bodyPr/>
            <a:lstStyle/>
            <a:p>
              <a:endParaRPr lang="en-US"/>
            </a:p>
          </p:txBody>
        </p:sp>
      </p:grpSp>
      <p:grpSp>
        <p:nvGrpSpPr>
          <p:cNvPr id="4" name="Group 4"/>
          <p:cNvGrpSpPr/>
          <p:nvPr/>
        </p:nvGrpSpPr>
        <p:grpSpPr>
          <a:xfrm>
            <a:off x="13679151" y="0"/>
            <a:ext cx="4609785" cy="9076716"/>
            <a:chOff x="0" y="0"/>
            <a:chExt cx="6146066" cy="12101668"/>
          </a:xfrm>
        </p:grpSpPr>
        <p:sp>
          <p:nvSpPr>
            <p:cNvPr id="5" name="Freeform 5"/>
            <p:cNvSpPr/>
            <p:nvPr/>
          </p:nvSpPr>
          <p:spPr>
            <a:xfrm>
              <a:off x="0" y="0"/>
              <a:ext cx="6146038" cy="12101668"/>
            </a:xfrm>
            <a:custGeom>
              <a:avLst/>
              <a:gdLst/>
              <a:ahLst/>
              <a:cxnLst/>
              <a:rect l="l" t="t" r="r" b="b"/>
              <a:pathLst>
                <a:path w="6146038" h="12101668">
                  <a:moveTo>
                    <a:pt x="0" y="0"/>
                  </a:moveTo>
                  <a:lnTo>
                    <a:pt x="6146038" y="0"/>
                  </a:lnTo>
                  <a:lnTo>
                    <a:pt x="6146038" y="12101668"/>
                  </a:lnTo>
                  <a:lnTo>
                    <a:pt x="0" y="12101668"/>
                  </a:lnTo>
                  <a:close/>
                </a:path>
              </a:pathLst>
            </a:custGeom>
            <a:solidFill>
              <a:srgbClr val="F50002"/>
            </a:solidFill>
          </p:spPr>
          <p:txBody>
            <a:bodyPr/>
            <a:lstStyle/>
            <a:p>
              <a:endParaRPr lang="en-US"/>
            </a:p>
          </p:txBody>
        </p:sp>
      </p:grpSp>
      <p:sp>
        <p:nvSpPr>
          <p:cNvPr id="6" name="TextBox 6"/>
          <p:cNvSpPr txBox="1"/>
          <p:nvPr/>
        </p:nvSpPr>
        <p:spPr>
          <a:xfrm>
            <a:off x="434363" y="9561684"/>
            <a:ext cx="502946" cy="475321"/>
          </a:xfrm>
          <a:prstGeom prst="rect">
            <a:avLst/>
          </a:prstGeom>
        </p:spPr>
        <p:txBody>
          <a:bodyPr lIns="0" tIns="0" rIns="0" bIns="0" rtlCol="0" anchor="t">
            <a:spAutoFit/>
          </a:bodyPr>
          <a:lstStyle/>
          <a:p>
            <a:pPr algn="r">
              <a:lnSpc>
                <a:spcPts val="2160"/>
              </a:lnSpc>
            </a:pPr>
            <a:r>
              <a:rPr lang="en-US" sz="1800">
                <a:solidFill>
                  <a:srgbClr val="3C3F41"/>
                </a:solidFill>
                <a:latin typeface="Trebuchet MS"/>
                <a:ea typeface="Trebuchet MS"/>
                <a:cs typeface="Trebuchet MS"/>
                <a:sym typeface="Trebuchet MS"/>
              </a:rPr>
              <a:t>2</a:t>
            </a:r>
          </a:p>
        </p:txBody>
      </p:sp>
      <p:sp>
        <p:nvSpPr>
          <p:cNvPr id="7" name="TextBox 7"/>
          <p:cNvSpPr txBox="1"/>
          <p:nvPr/>
        </p:nvSpPr>
        <p:spPr>
          <a:xfrm>
            <a:off x="1406878" y="1590673"/>
            <a:ext cx="6708422" cy="364202"/>
          </a:xfrm>
          <a:prstGeom prst="rect">
            <a:avLst/>
          </a:prstGeom>
        </p:spPr>
        <p:txBody>
          <a:bodyPr lIns="0" tIns="0" rIns="0" bIns="0" rtlCol="0" anchor="t">
            <a:spAutoFit/>
          </a:bodyPr>
          <a:lstStyle/>
          <a:p>
            <a:pPr algn="l">
              <a:lnSpc>
                <a:spcPts val="2879"/>
              </a:lnSpc>
            </a:pPr>
            <a:r>
              <a:rPr lang="en-US" sz="2400" dirty="0">
                <a:solidFill>
                  <a:srgbClr val="3C3F41"/>
                </a:solidFill>
                <a:latin typeface="Batterson Sans" panose="00000500000000000000" pitchFamily="50" charset="0"/>
                <a:ea typeface="Arimo"/>
                <a:cs typeface="Arimo"/>
                <a:sym typeface="Arimo"/>
              </a:rPr>
              <a:t>Important Note</a:t>
            </a:r>
          </a:p>
        </p:txBody>
      </p:sp>
      <p:sp>
        <p:nvSpPr>
          <p:cNvPr id="8" name="AutoShape 8"/>
          <p:cNvSpPr/>
          <p:nvPr/>
        </p:nvSpPr>
        <p:spPr>
          <a:xfrm>
            <a:off x="1421817" y="2243138"/>
            <a:ext cx="2428088" cy="0"/>
          </a:xfrm>
          <a:prstGeom prst="line">
            <a:avLst/>
          </a:prstGeom>
          <a:ln w="47625" cap="rnd">
            <a:solidFill>
              <a:srgbClr val="F50002"/>
            </a:solidFill>
            <a:prstDash val="solid"/>
            <a:headEnd type="none" w="sm" len="sm"/>
            <a:tailEnd type="none" w="sm" len="sm"/>
          </a:ln>
        </p:spPr>
        <p:txBody>
          <a:bodyPr/>
          <a:lstStyle/>
          <a:p>
            <a:endParaRPr lang="en-US"/>
          </a:p>
        </p:txBody>
      </p:sp>
      <p:sp>
        <p:nvSpPr>
          <p:cNvPr id="9" name="TextBox 9"/>
          <p:cNvSpPr txBox="1"/>
          <p:nvPr/>
        </p:nvSpPr>
        <p:spPr>
          <a:xfrm>
            <a:off x="434363" y="9561684"/>
            <a:ext cx="502946" cy="475321"/>
          </a:xfrm>
          <a:prstGeom prst="rect">
            <a:avLst/>
          </a:prstGeom>
        </p:spPr>
        <p:txBody>
          <a:bodyPr lIns="0" tIns="0" rIns="0" bIns="0" rtlCol="0" anchor="t">
            <a:spAutoFit/>
          </a:bodyPr>
          <a:lstStyle/>
          <a:p>
            <a:pPr algn="r">
              <a:lnSpc>
                <a:spcPts val="2160"/>
              </a:lnSpc>
            </a:pPr>
            <a:r>
              <a:rPr lang="en-US" sz="1800">
                <a:solidFill>
                  <a:srgbClr val="FFFFFF"/>
                </a:solidFill>
                <a:latin typeface="Trebuchet MS"/>
                <a:ea typeface="Trebuchet MS"/>
                <a:cs typeface="Trebuchet MS"/>
                <a:sym typeface="Trebuchet MS"/>
              </a:rPr>
              <a:t>2</a:t>
            </a:r>
          </a:p>
        </p:txBody>
      </p:sp>
      <p:sp>
        <p:nvSpPr>
          <p:cNvPr id="10" name="TextBox 10"/>
          <p:cNvSpPr txBox="1"/>
          <p:nvPr/>
        </p:nvSpPr>
        <p:spPr>
          <a:xfrm>
            <a:off x="434363" y="9561684"/>
            <a:ext cx="502946" cy="475321"/>
          </a:xfrm>
          <a:prstGeom prst="rect">
            <a:avLst/>
          </a:prstGeom>
        </p:spPr>
        <p:txBody>
          <a:bodyPr lIns="0" tIns="0" rIns="0" bIns="0" rtlCol="0" anchor="t">
            <a:spAutoFit/>
          </a:bodyPr>
          <a:lstStyle/>
          <a:p>
            <a:pPr algn="r">
              <a:lnSpc>
                <a:spcPts val="2160"/>
              </a:lnSpc>
            </a:pPr>
            <a:r>
              <a:rPr lang="en-US" sz="1800">
                <a:solidFill>
                  <a:srgbClr val="FFFFFF"/>
                </a:solidFill>
                <a:latin typeface="Trebuchet MS"/>
                <a:ea typeface="Trebuchet MS"/>
                <a:cs typeface="Trebuchet MS"/>
                <a:sym typeface="Trebuchet MS"/>
              </a:rPr>
              <a:t>2</a:t>
            </a:r>
          </a:p>
        </p:txBody>
      </p:sp>
      <p:sp>
        <p:nvSpPr>
          <p:cNvPr id="11" name="TextBox 11"/>
          <p:cNvSpPr txBox="1"/>
          <p:nvPr/>
        </p:nvSpPr>
        <p:spPr>
          <a:xfrm>
            <a:off x="1406878" y="2768889"/>
            <a:ext cx="11030258" cy="4728267"/>
          </a:xfrm>
          <a:prstGeom prst="rect">
            <a:avLst/>
          </a:prstGeom>
        </p:spPr>
        <p:txBody>
          <a:bodyPr lIns="0" tIns="0" rIns="0" bIns="0" rtlCol="0" anchor="t">
            <a:spAutoFit/>
          </a:bodyPr>
          <a:lstStyle/>
          <a:p>
            <a:pPr algn="l">
              <a:lnSpc>
                <a:spcPts val="2399"/>
              </a:lnSpc>
            </a:pPr>
            <a:r>
              <a:rPr lang="en-US" sz="1650">
                <a:solidFill>
                  <a:srgbClr val="3C3F41"/>
                </a:solidFill>
                <a:latin typeface="Trebuchet MS"/>
                <a:ea typeface="Trebuchet MS"/>
                <a:cs typeface="Trebuchet MS"/>
                <a:sym typeface="Trebuchet MS"/>
              </a:rPr>
              <a:t>This material does not amend, or otherwise affect, the provisions or coverages of any insurance policy or bond issued by Travelers. It is not a representation that coverage does or does not exist for any particular claim or loss under any such policy or bond. Coverage depends on the facts and circumstances involved in the claim or loss, all applicable policy or bond provisions, and any applicable law. Availability of coverage referenced in this material can depend on underwriting qualifications and state regulations.</a:t>
            </a:r>
          </a:p>
          <a:p>
            <a:pPr algn="l">
              <a:lnSpc>
                <a:spcPts val="2399"/>
              </a:lnSpc>
            </a:pPr>
            <a:r>
              <a:rPr lang="en-US" sz="1650">
                <a:solidFill>
                  <a:srgbClr val="3C3F41"/>
                </a:solidFill>
                <a:latin typeface="Trebuchet MS"/>
                <a:ea typeface="Trebuchet MS"/>
                <a:cs typeface="Trebuchet MS"/>
                <a:sym typeface="Trebuchet MS"/>
              </a:rPr>
              <a:t> </a:t>
            </a:r>
          </a:p>
          <a:p>
            <a:pPr algn="l">
              <a:lnSpc>
                <a:spcPts val="2399"/>
              </a:lnSpc>
            </a:pPr>
            <a:r>
              <a:rPr lang="en-US" sz="1650">
                <a:solidFill>
                  <a:srgbClr val="3C3F41"/>
                </a:solidFill>
                <a:latin typeface="Trebuchet MS"/>
                <a:ea typeface="Trebuchet MS"/>
                <a:cs typeface="Trebuchet MS"/>
                <a:sym typeface="Trebuchet MS"/>
              </a:rPr>
              <a:t> The information provided in this material is intended as informational and is not intended as, nor does it constitute, legal or professional advice or an endorsement or testimonial by Travelers for a particular product, service or company. Travelers does not warrant that adherence to, or compliance with, any recommendations, testimonials, best practices or guidelines will result in a particular outcome. In no event will Travelers, or any of its subsidiaries or affiliates, be liable in tort or in contract to anyone who has access to or uses this information for any purpose. </a:t>
            </a:r>
          </a:p>
          <a:p>
            <a:pPr algn="l">
              <a:lnSpc>
                <a:spcPts val="2399"/>
              </a:lnSpc>
            </a:pPr>
            <a:endParaRPr lang="en-US" sz="1650">
              <a:solidFill>
                <a:srgbClr val="3C3F41"/>
              </a:solidFill>
              <a:latin typeface="Trebuchet MS"/>
              <a:ea typeface="Trebuchet MS"/>
              <a:cs typeface="Trebuchet MS"/>
              <a:sym typeface="Trebuchet MS"/>
            </a:endParaRPr>
          </a:p>
          <a:p>
            <a:pPr algn="l">
              <a:lnSpc>
                <a:spcPts val="2399"/>
              </a:lnSpc>
            </a:pPr>
            <a:r>
              <a:rPr lang="en-US" sz="1650">
                <a:solidFill>
                  <a:srgbClr val="3C3F41"/>
                </a:solidFill>
                <a:latin typeface="Trebuchet MS"/>
                <a:ea typeface="Trebuchet MS"/>
                <a:cs typeface="Trebuchet MS"/>
                <a:sym typeface="Trebuchet MS"/>
              </a:rPr>
              <a:t>Unless otherwise specified, no sponsorship, affiliation or endorsement relationship exists as between Travelers and any of the entities referenced in this presentation.</a:t>
            </a:r>
          </a:p>
          <a:p>
            <a:pPr algn="l">
              <a:lnSpc>
                <a:spcPts val="2400"/>
              </a:lnSpc>
            </a:pPr>
            <a:endParaRPr lang="en-US" sz="1650">
              <a:solidFill>
                <a:srgbClr val="3C3F41"/>
              </a:solidFill>
              <a:latin typeface="Trebuchet MS"/>
              <a:ea typeface="Trebuchet MS"/>
              <a:cs typeface="Trebuchet MS"/>
              <a:sym typeface="Trebuchet MS"/>
            </a:endParaRPr>
          </a:p>
        </p:txBody>
      </p:sp>
      <p:sp>
        <p:nvSpPr>
          <p:cNvPr id="12" name="TextBox 12"/>
          <p:cNvSpPr txBox="1"/>
          <p:nvPr/>
        </p:nvSpPr>
        <p:spPr>
          <a:xfrm>
            <a:off x="1421817" y="8039286"/>
            <a:ext cx="10261455" cy="495300"/>
          </a:xfrm>
          <a:prstGeom prst="rect">
            <a:avLst/>
          </a:prstGeom>
        </p:spPr>
        <p:txBody>
          <a:bodyPr lIns="0" tIns="0" rIns="0" bIns="0" rtlCol="0" anchor="t">
            <a:spAutoFit/>
          </a:bodyPr>
          <a:lstStyle/>
          <a:p>
            <a:pPr algn="l">
              <a:lnSpc>
                <a:spcPts val="1980"/>
              </a:lnSpc>
            </a:pPr>
            <a:r>
              <a:rPr lang="en-US" sz="1650">
                <a:solidFill>
                  <a:srgbClr val="3C3F41"/>
                </a:solidFill>
                <a:latin typeface="Lato"/>
                <a:ea typeface="Lato"/>
                <a:cs typeface="Lato"/>
                <a:sym typeface="Lato"/>
              </a:rPr>
              <a:t>©2024 The Travelers Indemnity Company. Travelers and The Travelers Umbrella are registered trademarks of The Travelers Indemnity Company in the U.S. and other countries. All rights reserved.</a:t>
            </a:r>
          </a:p>
        </p:txBody>
      </p:sp>
      <p:grpSp>
        <p:nvGrpSpPr>
          <p:cNvPr id="13" name="Group 13"/>
          <p:cNvGrpSpPr/>
          <p:nvPr/>
        </p:nvGrpSpPr>
        <p:grpSpPr>
          <a:xfrm>
            <a:off x="-838559" y="9076716"/>
            <a:ext cx="19179134" cy="1210308"/>
            <a:chOff x="-1105378" y="0"/>
            <a:chExt cx="25572178" cy="1613745"/>
          </a:xfrm>
        </p:grpSpPr>
        <p:sp>
          <p:nvSpPr>
            <p:cNvPr id="14" name="Freeform 14"/>
            <p:cNvSpPr/>
            <p:nvPr/>
          </p:nvSpPr>
          <p:spPr>
            <a:xfrm>
              <a:off x="23060334" y="237932"/>
              <a:ext cx="937962" cy="824004"/>
            </a:xfrm>
            <a:custGeom>
              <a:avLst/>
              <a:gdLst/>
              <a:ahLst/>
              <a:cxnLst/>
              <a:rect l="l" t="t" r="r" b="b"/>
              <a:pathLst>
                <a:path w="937962" h="824004">
                  <a:moveTo>
                    <a:pt x="0" y="0"/>
                  </a:moveTo>
                  <a:lnTo>
                    <a:pt x="937962" y="0"/>
                  </a:lnTo>
                  <a:lnTo>
                    <a:pt x="937962" y="824004"/>
                  </a:lnTo>
                  <a:lnTo>
                    <a:pt x="0" y="824004"/>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grpSp>
          <p:nvGrpSpPr>
            <p:cNvPr id="15" name="Group 15"/>
            <p:cNvGrpSpPr/>
            <p:nvPr/>
          </p:nvGrpSpPr>
          <p:grpSpPr>
            <a:xfrm>
              <a:off x="0" y="0"/>
              <a:ext cx="24466800" cy="1613713"/>
              <a:chOff x="0" y="0"/>
              <a:chExt cx="24465548" cy="1613630"/>
            </a:xfrm>
          </p:grpSpPr>
          <p:sp>
            <p:nvSpPr>
              <p:cNvPr id="16" name="Freeform 16"/>
              <p:cNvSpPr/>
              <p:nvPr/>
            </p:nvSpPr>
            <p:spPr>
              <a:xfrm>
                <a:off x="12700" y="12700"/>
                <a:ext cx="24440135" cy="1588262"/>
              </a:xfrm>
              <a:custGeom>
                <a:avLst/>
                <a:gdLst/>
                <a:ahLst/>
                <a:cxnLst/>
                <a:rect l="l" t="t" r="r" b="b"/>
                <a:pathLst>
                  <a:path w="24440135" h="1588262">
                    <a:moveTo>
                      <a:pt x="0" y="0"/>
                    </a:moveTo>
                    <a:lnTo>
                      <a:pt x="24440135" y="0"/>
                    </a:lnTo>
                    <a:lnTo>
                      <a:pt x="24440135" y="1588262"/>
                    </a:lnTo>
                    <a:lnTo>
                      <a:pt x="0" y="1588262"/>
                    </a:lnTo>
                    <a:close/>
                  </a:path>
                </a:pathLst>
              </a:custGeom>
              <a:solidFill>
                <a:srgbClr val="FFFFFF"/>
              </a:solidFill>
            </p:spPr>
            <p:txBody>
              <a:bodyPr/>
              <a:lstStyle/>
              <a:p>
                <a:endParaRPr lang="en-US"/>
              </a:p>
            </p:txBody>
          </p:sp>
          <p:sp>
            <p:nvSpPr>
              <p:cNvPr id="17" name="Freeform 17"/>
              <p:cNvSpPr/>
              <p:nvPr/>
            </p:nvSpPr>
            <p:spPr>
              <a:xfrm>
                <a:off x="0" y="0"/>
                <a:ext cx="24465535" cy="1613662"/>
              </a:xfrm>
              <a:custGeom>
                <a:avLst/>
                <a:gdLst/>
                <a:ahLst/>
                <a:cxnLst/>
                <a:rect l="l" t="t" r="r" b="b"/>
                <a:pathLst>
                  <a:path w="24465535" h="1613662">
                    <a:moveTo>
                      <a:pt x="12700" y="0"/>
                    </a:moveTo>
                    <a:lnTo>
                      <a:pt x="24452835" y="0"/>
                    </a:lnTo>
                    <a:cubicBezTo>
                      <a:pt x="24459820" y="0"/>
                      <a:pt x="24465535" y="5715"/>
                      <a:pt x="24465535" y="12700"/>
                    </a:cubicBezTo>
                    <a:lnTo>
                      <a:pt x="24465535" y="1600962"/>
                    </a:lnTo>
                    <a:cubicBezTo>
                      <a:pt x="24465535" y="1607947"/>
                      <a:pt x="24459820" y="1613662"/>
                      <a:pt x="24452835" y="1613662"/>
                    </a:cubicBezTo>
                    <a:lnTo>
                      <a:pt x="12700" y="1613662"/>
                    </a:lnTo>
                    <a:cubicBezTo>
                      <a:pt x="5715" y="1613662"/>
                      <a:pt x="0" y="1607947"/>
                      <a:pt x="0" y="1600962"/>
                    </a:cubicBezTo>
                    <a:lnTo>
                      <a:pt x="0" y="12700"/>
                    </a:lnTo>
                    <a:cubicBezTo>
                      <a:pt x="0" y="5715"/>
                      <a:pt x="5715" y="0"/>
                      <a:pt x="12700" y="0"/>
                    </a:cubicBezTo>
                    <a:moveTo>
                      <a:pt x="12700" y="25400"/>
                    </a:moveTo>
                    <a:lnTo>
                      <a:pt x="12700" y="12700"/>
                    </a:lnTo>
                    <a:lnTo>
                      <a:pt x="25400" y="12700"/>
                    </a:lnTo>
                    <a:lnTo>
                      <a:pt x="25400" y="1600962"/>
                    </a:lnTo>
                    <a:lnTo>
                      <a:pt x="12700" y="1600962"/>
                    </a:lnTo>
                    <a:lnTo>
                      <a:pt x="12700" y="1588262"/>
                    </a:lnTo>
                    <a:lnTo>
                      <a:pt x="24452835" y="1588262"/>
                    </a:lnTo>
                    <a:lnTo>
                      <a:pt x="24452835" y="1600962"/>
                    </a:lnTo>
                    <a:lnTo>
                      <a:pt x="24440135" y="1600962"/>
                    </a:lnTo>
                    <a:lnTo>
                      <a:pt x="24440135" y="12700"/>
                    </a:lnTo>
                    <a:lnTo>
                      <a:pt x="24452835" y="12700"/>
                    </a:lnTo>
                    <a:lnTo>
                      <a:pt x="24452835" y="25400"/>
                    </a:lnTo>
                    <a:lnTo>
                      <a:pt x="12700" y="25400"/>
                    </a:lnTo>
                    <a:close/>
                  </a:path>
                </a:pathLst>
              </a:custGeom>
              <a:solidFill>
                <a:srgbClr val="FFFFFF"/>
              </a:solidFill>
            </p:spPr>
            <p:txBody>
              <a:bodyPr/>
              <a:lstStyle/>
              <a:p>
                <a:endParaRPr lang="en-US"/>
              </a:p>
            </p:txBody>
          </p:sp>
        </p:grpSp>
        <p:grpSp>
          <p:nvGrpSpPr>
            <p:cNvPr id="18" name="Group 18"/>
            <p:cNvGrpSpPr/>
            <p:nvPr/>
          </p:nvGrpSpPr>
          <p:grpSpPr>
            <a:xfrm>
              <a:off x="-1105378" y="0"/>
              <a:ext cx="25572165" cy="1613745"/>
              <a:chOff x="-1105321" y="0"/>
              <a:chExt cx="25570856" cy="1613662"/>
            </a:xfrm>
          </p:grpSpPr>
          <p:sp>
            <p:nvSpPr>
              <p:cNvPr id="19" name="Freeform 19"/>
              <p:cNvSpPr/>
              <p:nvPr/>
            </p:nvSpPr>
            <p:spPr>
              <a:xfrm>
                <a:off x="-1105321" y="12699"/>
                <a:ext cx="24440135" cy="1588262"/>
              </a:xfrm>
              <a:custGeom>
                <a:avLst/>
                <a:gdLst/>
                <a:ahLst/>
                <a:cxnLst/>
                <a:rect l="l" t="t" r="r" b="b"/>
                <a:pathLst>
                  <a:path w="24440135" h="1588262">
                    <a:moveTo>
                      <a:pt x="0" y="0"/>
                    </a:moveTo>
                    <a:lnTo>
                      <a:pt x="24440135" y="0"/>
                    </a:lnTo>
                    <a:lnTo>
                      <a:pt x="24440135" y="1588262"/>
                    </a:lnTo>
                    <a:lnTo>
                      <a:pt x="0" y="1588262"/>
                    </a:lnTo>
                    <a:close/>
                  </a:path>
                </a:pathLst>
              </a:custGeom>
              <a:solidFill>
                <a:srgbClr val="FFFFFF"/>
              </a:solidFill>
            </p:spPr>
            <p:txBody>
              <a:bodyPr/>
              <a:lstStyle/>
              <a:p>
                <a:endParaRPr lang="en-US"/>
              </a:p>
            </p:txBody>
          </p:sp>
          <p:sp>
            <p:nvSpPr>
              <p:cNvPr id="20" name="Freeform 20"/>
              <p:cNvSpPr/>
              <p:nvPr/>
            </p:nvSpPr>
            <p:spPr>
              <a:xfrm>
                <a:off x="0" y="0"/>
                <a:ext cx="24465535" cy="1613662"/>
              </a:xfrm>
              <a:custGeom>
                <a:avLst/>
                <a:gdLst/>
                <a:ahLst/>
                <a:cxnLst/>
                <a:rect l="l" t="t" r="r" b="b"/>
                <a:pathLst>
                  <a:path w="24465535" h="1613662">
                    <a:moveTo>
                      <a:pt x="12700" y="0"/>
                    </a:moveTo>
                    <a:lnTo>
                      <a:pt x="24452835" y="0"/>
                    </a:lnTo>
                    <a:cubicBezTo>
                      <a:pt x="24459820" y="0"/>
                      <a:pt x="24465535" y="5715"/>
                      <a:pt x="24465535" y="12700"/>
                    </a:cubicBezTo>
                    <a:lnTo>
                      <a:pt x="24465535" y="1600962"/>
                    </a:lnTo>
                    <a:cubicBezTo>
                      <a:pt x="24465535" y="1607947"/>
                      <a:pt x="24459820" y="1613662"/>
                      <a:pt x="24452835" y="1613662"/>
                    </a:cubicBezTo>
                    <a:lnTo>
                      <a:pt x="12700" y="1613662"/>
                    </a:lnTo>
                    <a:cubicBezTo>
                      <a:pt x="5715" y="1613662"/>
                      <a:pt x="0" y="1607947"/>
                      <a:pt x="0" y="1600962"/>
                    </a:cubicBezTo>
                    <a:lnTo>
                      <a:pt x="0" y="12700"/>
                    </a:lnTo>
                    <a:cubicBezTo>
                      <a:pt x="0" y="5715"/>
                      <a:pt x="5715" y="0"/>
                      <a:pt x="12700" y="0"/>
                    </a:cubicBezTo>
                    <a:moveTo>
                      <a:pt x="12700" y="25400"/>
                    </a:moveTo>
                    <a:lnTo>
                      <a:pt x="12700" y="12700"/>
                    </a:lnTo>
                    <a:lnTo>
                      <a:pt x="25400" y="12700"/>
                    </a:lnTo>
                    <a:lnTo>
                      <a:pt x="25400" y="1600962"/>
                    </a:lnTo>
                    <a:lnTo>
                      <a:pt x="12700" y="1600962"/>
                    </a:lnTo>
                    <a:lnTo>
                      <a:pt x="12700" y="1588262"/>
                    </a:lnTo>
                    <a:lnTo>
                      <a:pt x="24452835" y="1588262"/>
                    </a:lnTo>
                    <a:lnTo>
                      <a:pt x="24452835" y="1600962"/>
                    </a:lnTo>
                    <a:lnTo>
                      <a:pt x="24440135" y="1600962"/>
                    </a:lnTo>
                    <a:lnTo>
                      <a:pt x="24440135" y="12700"/>
                    </a:lnTo>
                    <a:lnTo>
                      <a:pt x="24452835" y="12700"/>
                    </a:lnTo>
                    <a:lnTo>
                      <a:pt x="24452835" y="25400"/>
                    </a:lnTo>
                    <a:lnTo>
                      <a:pt x="12700" y="25400"/>
                    </a:lnTo>
                    <a:close/>
                  </a:path>
                </a:pathLst>
              </a:custGeom>
              <a:solidFill>
                <a:srgbClr val="FFFFFF"/>
              </a:solidFill>
            </p:spPr>
            <p:txBody>
              <a:bodyPr/>
              <a:lstStyle/>
              <a:p>
                <a:endParaRPr lang="en-US"/>
              </a:p>
            </p:txBody>
          </p:sp>
        </p:grpSp>
        <p:sp>
          <p:nvSpPr>
            <p:cNvPr id="21" name="Freeform 21"/>
            <p:cNvSpPr/>
            <p:nvPr/>
          </p:nvSpPr>
          <p:spPr>
            <a:xfrm>
              <a:off x="22770553" y="243539"/>
              <a:ext cx="1227744" cy="1126634"/>
            </a:xfrm>
            <a:custGeom>
              <a:avLst/>
              <a:gdLst/>
              <a:ahLst/>
              <a:cxnLst/>
              <a:rect l="l" t="t" r="r" b="b"/>
              <a:pathLst>
                <a:path w="1227744" h="1126634">
                  <a:moveTo>
                    <a:pt x="0" y="0"/>
                  </a:moveTo>
                  <a:lnTo>
                    <a:pt x="1227743" y="0"/>
                  </a:lnTo>
                  <a:lnTo>
                    <a:pt x="1227743" y="1126634"/>
                  </a:lnTo>
                  <a:lnTo>
                    <a:pt x="0" y="1126634"/>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a:p>
          </p:txBody>
        </p:sp>
        <p:sp>
          <p:nvSpPr>
            <p:cNvPr id="22" name="TextBox 22"/>
            <p:cNvSpPr txBox="1"/>
            <p:nvPr/>
          </p:nvSpPr>
          <p:spPr>
            <a:xfrm>
              <a:off x="1253621" y="400621"/>
              <a:ext cx="20645305" cy="760979"/>
            </a:xfrm>
            <a:prstGeom prst="rect">
              <a:avLst/>
            </a:prstGeom>
          </p:spPr>
          <p:txBody>
            <a:bodyPr lIns="0" tIns="0" rIns="0" bIns="0" rtlCol="0" anchor="t">
              <a:spAutoFit/>
            </a:bodyPr>
            <a:lstStyle/>
            <a:p>
              <a:pPr algn="l">
                <a:lnSpc>
                  <a:spcPts val="4850"/>
                </a:lnSpc>
              </a:pPr>
              <a:r>
                <a:rPr lang="en-US" sz="2800" b="1" spc="-12" dirty="0">
                  <a:solidFill>
                    <a:srgbClr val="003557"/>
                  </a:solidFill>
                  <a:latin typeface="Batterson Sans" panose="00000500000000000000" pitchFamily="50" charset="0"/>
                  <a:ea typeface="Arimo Bold"/>
                  <a:cs typeface="Arimo Bold"/>
                  <a:sym typeface="Arimo Bold"/>
                </a:rPr>
                <a:t>BALANCING INNOVATION WITH COMPLIANCE: </a:t>
              </a:r>
              <a:r>
                <a:rPr lang="en-US" sz="2800" spc="-12" dirty="0">
                  <a:solidFill>
                    <a:srgbClr val="003557"/>
                  </a:solidFill>
                  <a:latin typeface="Batterson Sans" panose="00000500000000000000" pitchFamily="50" charset="0"/>
                  <a:ea typeface="Arimo"/>
                  <a:cs typeface="Arimo"/>
                  <a:sym typeface="Arimo"/>
                </a:rPr>
                <a:t>IN TECHNOLOGY AND LIFE SCIENCES </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0"/>
            <a:ext cx="18288000" cy="10287000"/>
            <a:chOff x="0" y="0"/>
            <a:chExt cx="24384000" cy="13716000"/>
          </a:xfrm>
        </p:grpSpPr>
        <p:sp>
          <p:nvSpPr>
            <p:cNvPr id="3" name="Freeform 3"/>
            <p:cNvSpPr/>
            <p:nvPr/>
          </p:nvSpPr>
          <p:spPr>
            <a:xfrm>
              <a:off x="0" y="0"/>
              <a:ext cx="24384000" cy="13716000"/>
            </a:xfrm>
            <a:custGeom>
              <a:avLst/>
              <a:gdLst/>
              <a:ahLst/>
              <a:cxnLst/>
              <a:rect l="l" t="t" r="r" b="b"/>
              <a:pathLst>
                <a:path w="24384000" h="13716000">
                  <a:moveTo>
                    <a:pt x="0" y="0"/>
                  </a:moveTo>
                  <a:lnTo>
                    <a:pt x="24384000" y="0"/>
                  </a:lnTo>
                  <a:lnTo>
                    <a:pt x="24384000" y="13716000"/>
                  </a:lnTo>
                  <a:lnTo>
                    <a:pt x="0" y="13716000"/>
                  </a:lnTo>
                  <a:close/>
                </a:path>
              </a:pathLst>
            </a:custGeom>
            <a:gradFill rotWithShape="1">
              <a:gsLst>
                <a:gs pos="0">
                  <a:srgbClr val="FFFFFF">
                    <a:alpha val="10000"/>
                  </a:srgbClr>
                </a:gs>
                <a:gs pos="44000">
                  <a:srgbClr val="FFFFFF">
                    <a:alpha val="39000"/>
                  </a:srgbClr>
                </a:gs>
                <a:gs pos="100000">
                  <a:srgbClr val="FFFFFF">
                    <a:alpha val="100000"/>
                  </a:srgbClr>
                </a:gs>
              </a:gsLst>
              <a:lin ang="2700000"/>
            </a:gradFill>
          </p:spPr>
          <p:txBody>
            <a:bodyPr/>
            <a:lstStyle/>
            <a:p>
              <a:endParaRPr lang="en-US"/>
            </a:p>
          </p:txBody>
        </p:sp>
      </p:grpSp>
      <p:grpSp>
        <p:nvGrpSpPr>
          <p:cNvPr id="4" name="Group 4"/>
          <p:cNvGrpSpPr/>
          <p:nvPr/>
        </p:nvGrpSpPr>
        <p:grpSpPr>
          <a:xfrm>
            <a:off x="0" y="1406050"/>
            <a:ext cx="17966152" cy="6606177"/>
            <a:chOff x="0" y="0"/>
            <a:chExt cx="23954870" cy="8808236"/>
          </a:xfrm>
        </p:grpSpPr>
        <p:sp>
          <p:nvSpPr>
            <p:cNvPr id="5" name="Freeform 5"/>
            <p:cNvSpPr/>
            <p:nvPr/>
          </p:nvSpPr>
          <p:spPr>
            <a:xfrm>
              <a:off x="0" y="0"/>
              <a:ext cx="23954867" cy="8808212"/>
            </a:xfrm>
            <a:custGeom>
              <a:avLst/>
              <a:gdLst/>
              <a:ahLst/>
              <a:cxnLst/>
              <a:rect l="l" t="t" r="r" b="b"/>
              <a:pathLst>
                <a:path w="23954867" h="8808212">
                  <a:moveTo>
                    <a:pt x="0" y="0"/>
                  </a:moveTo>
                  <a:lnTo>
                    <a:pt x="23954867" y="0"/>
                  </a:lnTo>
                  <a:lnTo>
                    <a:pt x="23954867" y="8808212"/>
                  </a:lnTo>
                  <a:lnTo>
                    <a:pt x="0" y="8808212"/>
                  </a:lnTo>
                  <a:close/>
                </a:path>
              </a:pathLst>
            </a:custGeom>
            <a:solidFill>
              <a:srgbClr val="003557"/>
            </a:solidFill>
          </p:spPr>
          <p:txBody>
            <a:bodyPr/>
            <a:lstStyle/>
            <a:p>
              <a:endParaRPr lang="en-US"/>
            </a:p>
          </p:txBody>
        </p:sp>
      </p:grpSp>
      <p:grpSp>
        <p:nvGrpSpPr>
          <p:cNvPr id="6" name="Group 6"/>
          <p:cNvGrpSpPr/>
          <p:nvPr/>
        </p:nvGrpSpPr>
        <p:grpSpPr>
          <a:xfrm>
            <a:off x="6057271" y="-117645"/>
            <a:ext cx="12240254" cy="9799502"/>
            <a:chOff x="0" y="0"/>
            <a:chExt cx="16320339" cy="13066002"/>
          </a:xfrm>
        </p:grpSpPr>
        <p:sp>
          <p:nvSpPr>
            <p:cNvPr id="7" name="Freeform 7"/>
            <p:cNvSpPr/>
            <p:nvPr/>
          </p:nvSpPr>
          <p:spPr>
            <a:xfrm>
              <a:off x="0" y="0"/>
              <a:ext cx="16320402" cy="13066013"/>
            </a:xfrm>
            <a:custGeom>
              <a:avLst/>
              <a:gdLst/>
              <a:ahLst/>
              <a:cxnLst/>
              <a:rect l="l" t="t" r="r" b="b"/>
              <a:pathLst>
                <a:path w="16320402" h="13066013">
                  <a:moveTo>
                    <a:pt x="0" y="0"/>
                  </a:moveTo>
                  <a:lnTo>
                    <a:pt x="16320402" y="0"/>
                  </a:lnTo>
                  <a:lnTo>
                    <a:pt x="16320402" y="13066013"/>
                  </a:lnTo>
                  <a:lnTo>
                    <a:pt x="0" y="13066013"/>
                  </a:lnTo>
                  <a:close/>
                </a:path>
              </a:pathLst>
            </a:custGeom>
            <a:solidFill>
              <a:srgbClr val="3C3F41"/>
            </a:solidFill>
          </p:spPr>
          <p:txBody>
            <a:bodyPr/>
            <a:lstStyle/>
            <a:p>
              <a:endParaRPr lang="en-US"/>
            </a:p>
          </p:txBody>
        </p:sp>
      </p:grpSp>
      <p:sp>
        <p:nvSpPr>
          <p:cNvPr id="8" name="TextBox 8"/>
          <p:cNvSpPr txBox="1"/>
          <p:nvPr/>
        </p:nvSpPr>
        <p:spPr>
          <a:xfrm>
            <a:off x="434340" y="9561194"/>
            <a:ext cx="502920" cy="475298"/>
          </a:xfrm>
          <a:prstGeom prst="rect">
            <a:avLst/>
          </a:prstGeom>
        </p:spPr>
        <p:txBody>
          <a:bodyPr lIns="0" tIns="0" rIns="0" bIns="0" rtlCol="0" anchor="t">
            <a:spAutoFit/>
          </a:bodyPr>
          <a:lstStyle/>
          <a:p>
            <a:pPr algn="r">
              <a:lnSpc>
                <a:spcPts val="2160"/>
              </a:lnSpc>
            </a:pPr>
            <a:r>
              <a:rPr lang="en-US" sz="1800">
                <a:solidFill>
                  <a:srgbClr val="3C3F41"/>
                </a:solidFill>
                <a:latin typeface="Trebuchet MS"/>
                <a:ea typeface="Trebuchet MS"/>
                <a:cs typeface="Trebuchet MS"/>
                <a:sym typeface="Trebuchet MS"/>
              </a:rPr>
              <a:t>5</a:t>
            </a:r>
          </a:p>
        </p:txBody>
      </p:sp>
      <p:sp>
        <p:nvSpPr>
          <p:cNvPr id="9" name="TextBox 9"/>
          <p:cNvSpPr txBox="1"/>
          <p:nvPr/>
        </p:nvSpPr>
        <p:spPr>
          <a:xfrm>
            <a:off x="1028700" y="5872640"/>
            <a:ext cx="3658898" cy="476250"/>
          </a:xfrm>
          <a:prstGeom prst="rect">
            <a:avLst/>
          </a:prstGeom>
        </p:spPr>
        <p:txBody>
          <a:bodyPr lIns="0" tIns="0" rIns="0" bIns="0" rtlCol="0" anchor="t">
            <a:spAutoFit/>
          </a:bodyPr>
          <a:lstStyle/>
          <a:p>
            <a:pPr algn="l">
              <a:lnSpc>
                <a:spcPts val="3600"/>
              </a:lnSpc>
            </a:pPr>
            <a:r>
              <a:rPr lang="en-US" sz="3000" b="1" dirty="0">
                <a:solidFill>
                  <a:srgbClr val="FFFFFF"/>
                </a:solidFill>
                <a:latin typeface="Batterson Sans" panose="00000500000000000000" pitchFamily="50" charset="0"/>
                <a:ea typeface="Arimo"/>
                <a:cs typeface="Arimo"/>
                <a:sym typeface="Arimo"/>
              </a:rPr>
              <a:t>Panelists</a:t>
            </a:r>
          </a:p>
        </p:txBody>
      </p:sp>
      <p:sp>
        <p:nvSpPr>
          <p:cNvPr id="10" name="AutoShape 10"/>
          <p:cNvSpPr/>
          <p:nvPr/>
        </p:nvSpPr>
        <p:spPr>
          <a:xfrm flipV="1">
            <a:off x="1028700" y="7051308"/>
            <a:ext cx="2431119" cy="0"/>
          </a:xfrm>
          <a:prstGeom prst="line">
            <a:avLst/>
          </a:prstGeom>
          <a:ln w="47625" cap="rnd">
            <a:solidFill>
              <a:srgbClr val="F50002"/>
            </a:solidFill>
            <a:prstDash val="solid"/>
            <a:headEnd type="none" w="sm" len="sm"/>
            <a:tailEnd type="none" w="sm" len="sm"/>
          </a:ln>
        </p:spPr>
        <p:txBody>
          <a:bodyPr/>
          <a:lstStyle/>
          <a:p>
            <a:endParaRPr lang="en-US"/>
          </a:p>
        </p:txBody>
      </p:sp>
      <p:sp>
        <p:nvSpPr>
          <p:cNvPr id="13" name="TextBox 13"/>
          <p:cNvSpPr txBox="1"/>
          <p:nvPr/>
        </p:nvSpPr>
        <p:spPr>
          <a:xfrm>
            <a:off x="11399988" y="3655897"/>
            <a:ext cx="4116467" cy="1819275"/>
          </a:xfrm>
          <a:prstGeom prst="rect">
            <a:avLst/>
          </a:prstGeom>
        </p:spPr>
        <p:txBody>
          <a:bodyPr lIns="0" tIns="0" rIns="0" bIns="0" rtlCol="0" anchor="t">
            <a:spAutoFit/>
          </a:bodyPr>
          <a:lstStyle/>
          <a:p>
            <a:pPr algn="l">
              <a:lnSpc>
                <a:spcPts val="2879"/>
              </a:lnSpc>
            </a:pPr>
            <a:r>
              <a:rPr lang="en-US" sz="2400" b="1" dirty="0">
                <a:solidFill>
                  <a:srgbClr val="FFFFFF"/>
                </a:solidFill>
                <a:latin typeface="Batterson Sans" panose="00000500000000000000" pitchFamily="50" charset="0"/>
                <a:ea typeface="Arimo Bold"/>
                <a:cs typeface="Arimo Bold"/>
                <a:sym typeface="Arimo Bold"/>
              </a:rPr>
              <a:t>Kashef </a:t>
            </a:r>
            <a:r>
              <a:rPr lang="en-US" sz="2400" b="1" dirty="0" err="1">
                <a:solidFill>
                  <a:srgbClr val="FFFFFF"/>
                </a:solidFill>
                <a:latin typeface="Batterson Sans" panose="00000500000000000000" pitchFamily="50" charset="0"/>
                <a:ea typeface="Arimo Bold"/>
                <a:cs typeface="Arimo Bold"/>
                <a:sym typeface="Arimo Bold"/>
              </a:rPr>
              <a:t>Qaadri</a:t>
            </a:r>
            <a:endParaRPr lang="en-US" sz="2400" b="1" dirty="0">
              <a:solidFill>
                <a:srgbClr val="FFFFFF"/>
              </a:solidFill>
              <a:latin typeface="Batterson Sans" panose="00000500000000000000" pitchFamily="50" charset="0"/>
              <a:ea typeface="Arimo Bold"/>
              <a:cs typeface="Arimo Bold"/>
              <a:sym typeface="Arimo Bold"/>
            </a:endParaRPr>
          </a:p>
          <a:p>
            <a:pPr algn="l">
              <a:lnSpc>
                <a:spcPts val="2879"/>
              </a:lnSpc>
            </a:pPr>
            <a:r>
              <a:rPr lang="en-US" sz="2400" dirty="0">
                <a:solidFill>
                  <a:srgbClr val="FFFFFF"/>
                </a:solidFill>
                <a:latin typeface="Batterson Sans" panose="00000500000000000000" pitchFamily="50" charset="0"/>
                <a:ea typeface="Arimo"/>
                <a:cs typeface="Arimo"/>
                <a:sym typeface="Arimo"/>
              </a:rPr>
              <a:t>Software Technology Leader, Life Science Group, </a:t>
            </a:r>
          </a:p>
          <a:p>
            <a:pPr algn="l">
              <a:lnSpc>
                <a:spcPts val="2879"/>
              </a:lnSpc>
            </a:pPr>
            <a:r>
              <a:rPr lang="en-US" sz="2400" dirty="0">
                <a:solidFill>
                  <a:srgbClr val="FFFFFF"/>
                </a:solidFill>
                <a:latin typeface="Batterson Sans" panose="00000500000000000000" pitchFamily="50" charset="0"/>
                <a:ea typeface="Arimo"/>
                <a:cs typeface="Arimo"/>
                <a:sym typeface="Arimo"/>
              </a:rPr>
              <a:t>Bio-Rad Laboratories</a:t>
            </a:r>
          </a:p>
          <a:p>
            <a:pPr algn="l">
              <a:lnSpc>
                <a:spcPts val="2879"/>
              </a:lnSpc>
            </a:pPr>
            <a:r>
              <a:rPr lang="en-US" sz="2400" dirty="0">
                <a:solidFill>
                  <a:srgbClr val="FFFFFF"/>
                </a:solidFill>
                <a:latin typeface="Arimo"/>
                <a:ea typeface="Arimo"/>
                <a:cs typeface="Arimo"/>
                <a:sym typeface="Arimo"/>
              </a:rPr>
              <a:t> </a:t>
            </a:r>
          </a:p>
        </p:txBody>
      </p:sp>
      <p:sp>
        <p:nvSpPr>
          <p:cNvPr id="14" name="TextBox 14"/>
          <p:cNvSpPr txBox="1"/>
          <p:nvPr/>
        </p:nvSpPr>
        <p:spPr>
          <a:xfrm>
            <a:off x="11399988" y="1006190"/>
            <a:ext cx="3920742" cy="1479892"/>
          </a:xfrm>
          <a:prstGeom prst="rect">
            <a:avLst/>
          </a:prstGeom>
        </p:spPr>
        <p:txBody>
          <a:bodyPr lIns="0" tIns="0" rIns="0" bIns="0" rtlCol="0" anchor="t">
            <a:spAutoFit/>
          </a:bodyPr>
          <a:lstStyle/>
          <a:p>
            <a:pPr algn="l">
              <a:lnSpc>
                <a:spcPts val="2879"/>
              </a:lnSpc>
            </a:pPr>
            <a:r>
              <a:rPr lang="en-US" sz="2400" b="1" dirty="0">
                <a:solidFill>
                  <a:srgbClr val="FFFFFF"/>
                </a:solidFill>
                <a:latin typeface="Batterson Sans" panose="00000500000000000000" pitchFamily="50" charset="0"/>
                <a:ea typeface="Arimo Bold"/>
                <a:cs typeface="Arimo Bold"/>
                <a:sym typeface="Arimo Bold"/>
              </a:rPr>
              <a:t>Frank Pasquale</a:t>
            </a:r>
          </a:p>
          <a:p>
            <a:pPr algn="l">
              <a:lnSpc>
                <a:spcPts val="2879"/>
              </a:lnSpc>
            </a:pPr>
            <a:r>
              <a:rPr lang="en-US" sz="2400" dirty="0">
                <a:solidFill>
                  <a:srgbClr val="FFFFFF"/>
                </a:solidFill>
                <a:latin typeface="Batterson Sans" panose="00000500000000000000" pitchFamily="50" charset="0"/>
                <a:ea typeface="Arimo"/>
                <a:cs typeface="Arimo"/>
                <a:sym typeface="Arimo"/>
              </a:rPr>
              <a:t>Law Professor, Cornell University specializing in AI and data law</a:t>
            </a:r>
          </a:p>
        </p:txBody>
      </p:sp>
      <p:sp>
        <p:nvSpPr>
          <p:cNvPr id="15" name="TextBox 15"/>
          <p:cNvSpPr txBox="1"/>
          <p:nvPr/>
        </p:nvSpPr>
        <p:spPr>
          <a:xfrm>
            <a:off x="434340" y="9561194"/>
            <a:ext cx="502920" cy="475298"/>
          </a:xfrm>
          <a:prstGeom prst="rect">
            <a:avLst/>
          </a:prstGeom>
        </p:spPr>
        <p:txBody>
          <a:bodyPr lIns="0" tIns="0" rIns="0" bIns="0" rtlCol="0" anchor="t">
            <a:spAutoFit/>
          </a:bodyPr>
          <a:lstStyle/>
          <a:p>
            <a:pPr algn="r">
              <a:lnSpc>
                <a:spcPts val="2160"/>
              </a:lnSpc>
            </a:pPr>
            <a:r>
              <a:rPr lang="en-US" sz="1800">
                <a:solidFill>
                  <a:srgbClr val="3C3F41"/>
                </a:solidFill>
                <a:latin typeface="Trebuchet MS"/>
                <a:ea typeface="Trebuchet MS"/>
                <a:cs typeface="Trebuchet MS"/>
                <a:sym typeface="Trebuchet MS"/>
              </a:rPr>
              <a:t>5</a:t>
            </a:r>
          </a:p>
        </p:txBody>
      </p:sp>
      <p:sp>
        <p:nvSpPr>
          <p:cNvPr id="16" name="TextBox 16"/>
          <p:cNvSpPr txBox="1"/>
          <p:nvPr/>
        </p:nvSpPr>
        <p:spPr>
          <a:xfrm>
            <a:off x="434340" y="9561194"/>
            <a:ext cx="502920" cy="475298"/>
          </a:xfrm>
          <a:prstGeom prst="rect">
            <a:avLst/>
          </a:prstGeom>
        </p:spPr>
        <p:txBody>
          <a:bodyPr lIns="0" tIns="0" rIns="0" bIns="0" rtlCol="0" anchor="t">
            <a:spAutoFit/>
          </a:bodyPr>
          <a:lstStyle/>
          <a:p>
            <a:pPr algn="r">
              <a:lnSpc>
                <a:spcPts val="2160"/>
              </a:lnSpc>
            </a:pPr>
            <a:r>
              <a:rPr lang="en-US" sz="1800">
                <a:solidFill>
                  <a:srgbClr val="FFFFFF"/>
                </a:solidFill>
                <a:latin typeface="Trebuchet MS"/>
                <a:ea typeface="Trebuchet MS"/>
                <a:cs typeface="Trebuchet MS"/>
                <a:sym typeface="Trebuchet MS"/>
              </a:rPr>
              <a:t>5</a:t>
            </a:r>
          </a:p>
        </p:txBody>
      </p:sp>
      <p:sp>
        <p:nvSpPr>
          <p:cNvPr id="17" name="TextBox 17"/>
          <p:cNvSpPr txBox="1"/>
          <p:nvPr/>
        </p:nvSpPr>
        <p:spPr>
          <a:xfrm>
            <a:off x="434340" y="9561194"/>
            <a:ext cx="502920" cy="475298"/>
          </a:xfrm>
          <a:prstGeom prst="rect">
            <a:avLst/>
          </a:prstGeom>
        </p:spPr>
        <p:txBody>
          <a:bodyPr lIns="0" tIns="0" rIns="0" bIns="0" rtlCol="0" anchor="t">
            <a:spAutoFit/>
          </a:bodyPr>
          <a:lstStyle/>
          <a:p>
            <a:pPr algn="r">
              <a:lnSpc>
                <a:spcPts val="2160"/>
              </a:lnSpc>
            </a:pPr>
            <a:r>
              <a:rPr lang="en-US" sz="1800">
                <a:solidFill>
                  <a:srgbClr val="FFFFFF"/>
                </a:solidFill>
                <a:latin typeface="Trebuchet MS"/>
                <a:ea typeface="Trebuchet MS"/>
                <a:cs typeface="Trebuchet MS"/>
                <a:sym typeface="Trebuchet MS"/>
              </a:rPr>
              <a:t>5</a:t>
            </a:r>
          </a:p>
        </p:txBody>
      </p:sp>
      <p:sp>
        <p:nvSpPr>
          <p:cNvPr id="19" name="TextBox 19"/>
          <p:cNvSpPr txBox="1"/>
          <p:nvPr/>
        </p:nvSpPr>
        <p:spPr>
          <a:xfrm>
            <a:off x="11399988" y="6631103"/>
            <a:ext cx="4116467" cy="1107996"/>
          </a:xfrm>
          <a:prstGeom prst="rect">
            <a:avLst/>
          </a:prstGeom>
        </p:spPr>
        <p:txBody>
          <a:bodyPr lIns="0" tIns="0" rIns="0" bIns="0" rtlCol="0" anchor="t">
            <a:spAutoFit/>
          </a:bodyPr>
          <a:lstStyle/>
          <a:p>
            <a:pPr algn="l">
              <a:lnSpc>
                <a:spcPts val="2879"/>
              </a:lnSpc>
            </a:pPr>
            <a:r>
              <a:rPr lang="en-US" sz="2400" b="1" dirty="0">
                <a:solidFill>
                  <a:srgbClr val="FFFFFF"/>
                </a:solidFill>
                <a:latin typeface="Batterson Sans" panose="00000500000000000000" pitchFamily="50" charset="0"/>
                <a:ea typeface="Arimo"/>
                <a:cs typeface="Arimo"/>
                <a:sym typeface="Arimo"/>
              </a:rPr>
              <a:t>Michael  </a:t>
            </a:r>
            <a:r>
              <a:rPr lang="en-US" sz="2400" b="1" dirty="0" err="1">
                <a:solidFill>
                  <a:srgbClr val="FFFFFF"/>
                </a:solidFill>
                <a:latin typeface="Batterson Sans" panose="00000500000000000000" pitchFamily="50" charset="0"/>
                <a:ea typeface="Arimo"/>
                <a:cs typeface="Arimo"/>
                <a:sym typeface="Arimo"/>
              </a:rPr>
              <a:t>Ciancio</a:t>
            </a:r>
            <a:endParaRPr lang="en-US" sz="2400" b="1" dirty="0">
              <a:solidFill>
                <a:srgbClr val="FFFFFF"/>
              </a:solidFill>
              <a:latin typeface="Batterson Sans" panose="00000500000000000000" pitchFamily="50" charset="0"/>
              <a:ea typeface="Arimo"/>
              <a:cs typeface="Arimo"/>
              <a:sym typeface="Arimo"/>
            </a:endParaRPr>
          </a:p>
          <a:p>
            <a:pPr algn="l">
              <a:lnSpc>
                <a:spcPts val="2879"/>
              </a:lnSpc>
            </a:pPr>
            <a:r>
              <a:rPr lang="en-US" sz="2400" dirty="0">
                <a:solidFill>
                  <a:srgbClr val="FFFFFF"/>
                </a:solidFill>
                <a:latin typeface="Batterson Sans" panose="00000500000000000000" pitchFamily="50" charset="0"/>
                <a:ea typeface="Arimo"/>
                <a:cs typeface="Arimo"/>
                <a:sym typeface="Arimo"/>
              </a:rPr>
              <a:t>Vice President, Product Marketing, </a:t>
            </a:r>
            <a:r>
              <a:rPr lang="en-US" sz="2400" dirty="0" err="1">
                <a:solidFill>
                  <a:srgbClr val="FFFFFF"/>
                </a:solidFill>
                <a:latin typeface="Batterson Sans" panose="00000500000000000000" pitchFamily="50" charset="0"/>
                <a:ea typeface="Arimo"/>
                <a:cs typeface="Arimo"/>
                <a:sym typeface="Arimo"/>
              </a:rPr>
              <a:t>IntelePeer</a:t>
            </a:r>
            <a:endParaRPr lang="en-US" sz="2400" dirty="0">
              <a:solidFill>
                <a:srgbClr val="FFFFFF"/>
              </a:solidFill>
              <a:latin typeface="Batterson Sans" panose="00000500000000000000" pitchFamily="50" charset="0"/>
              <a:ea typeface="Arimo"/>
              <a:cs typeface="Arimo"/>
              <a:sym typeface="Arimo"/>
            </a:endParaRPr>
          </a:p>
        </p:txBody>
      </p:sp>
      <p:pic>
        <p:nvPicPr>
          <p:cNvPr id="31" name="Picture 30" descr="A person in a suit smiling&#10;&#10;Description automatically generated">
            <a:extLst>
              <a:ext uri="{FF2B5EF4-FFF2-40B4-BE49-F238E27FC236}">
                <a16:creationId xmlns:a16="http://schemas.microsoft.com/office/drawing/2014/main" id="{F60C6F92-642D-6DD4-4E7F-BAF7B4C2F44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954375" y="645959"/>
            <a:ext cx="2057400" cy="2057400"/>
          </a:xfrm>
          <a:prstGeom prst="rect">
            <a:avLst/>
          </a:prstGeom>
          <a:ln>
            <a:solidFill>
              <a:schemeClr val="tx1"/>
            </a:solidFill>
          </a:ln>
        </p:spPr>
      </p:pic>
      <p:pic>
        <p:nvPicPr>
          <p:cNvPr id="35" name="Picture 34" descr="A person in a blue suit&#10;&#10;Description automatically generated">
            <a:extLst>
              <a:ext uri="{FF2B5EF4-FFF2-40B4-BE49-F238E27FC236}">
                <a16:creationId xmlns:a16="http://schemas.microsoft.com/office/drawing/2014/main" id="{B4033062-9CDD-3D3F-BDF1-E22BF8EA963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54375" y="6213017"/>
            <a:ext cx="2057400" cy="2057400"/>
          </a:xfrm>
          <a:prstGeom prst="rect">
            <a:avLst/>
          </a:prstGeom>
          <a:ln>
            <a:solidFill>
              <a:schemeClr val="tx1"/>
            </a:solidFill>
          </a:ln>
        </p:spPr>
      </p:pic>
      <p:grpSp>
        <p:nvGrpSpPr>
          <p:cNvPr id="36" name="Group 35">
            <a:extLst>
              <a:ext uri="{FF2B5EF4-FFF2-40B4-BE49-F238E27FC236}">
                <a16:creationId xmlns:a16="http://schemas.microsoft.com/office/drawing/2014/main" id="{0E7918A1-7689-18FD-6BCD-B751533C26C6}"/>
              </a:ext>
            </a:extLst>
          </p:cNvPr>
          <p:cNvGrpSpPr/>
          <p:nvPr/>
        </p:nvGrpSpPr>
        <p:grpSpPr>
          <a:xfrm>
            <a:off x="-46353" y="9098447"/>
            <a:ext cx="18331040" cy="1191257"/>
            <a:chOff x="-46353" y="9098447"/>
            <a:chExt cx="18331040" cy="1191257"/>
          </a:xfrm>
        </p:grpSpPr>
        <p:sp>
          <p:nvSpPr>
            <p:cNvPr id="37" name="Freeform 19">
              <a:extLst>
                <a:ext uri="{FF2B5EF4-FFF2-40B4-BE49-F238E27FC236}">
                  <a16:creationId xmlns:a16="http://schemas.microsoft.com/office/drawing/2014/main" id="{D6472C9F-D41F-1371-C52B-38025ED18A54}"/>
                </a:ext>
              </a:extLst>
            </p:cNvPr>
            <p:cNvSpPr/>
            <p:nvPr/>
          </p:nvSpPr>
          <p:spPr>
            <a:xfrm>
              <a:off x="-46353" y="9098447"/>
              <a:ext cx="18331040" cy="1191257"/>
            </a:xfrm>
            <a:custGeom>
              <a:avLst/>
              <a:gdLst/>
              <a:ahLst/>
              <a:cxnLst/>
              <a:rect l="l" t="t" r="r" b="b"/>
              <a:pathLst>
                <a:path w="24440135" h="1588262">
                  <a:moveTo>
                    <a:pt x="0" y="0"/>
                  </a:moveTo>
                  <a:lnTo>
                    <a:pt x="24440135" y="0"/>
                  </a:lnTo>
                  <a:lnTo>
                    <a:pt x="24440135" y="1588262"/>
                  </a:lnTo>
                  <a:lnTo>
                    <a:pt x="0" y="1588262"/>
                  </a:lnTo>
                  <a:close/>
                </a:path>
              </a:pathLst>
            </a:custGeom>
            <a:solidFill>
              <a:srgbClr val="FFFFFF"/>
            </a:solidFill>
          </p:spPr>
          <p:txBody>
            <a:bodyPr/>
            <a:lstStyle/>
            <a:p>
              <a:endParaRPr lang="en-US"/>
            </a:p>
          </p:txBody>
        </p:sp>
        <p:sp>
          <p:nvSpPr>
            <p:cNvPr id="38" name="Freeform 21">
              <a:extLst>
                <a:ext uri="{FF2B5EF4-FFF2-40B4-BE49-F238E27FC236}">
                  <a16:creationId xmlns:a16="http://schemas.microsoft.com/office/drawing/2014/main" id="{712CC6E2-C590-4E02-D5A4-C915BCC60A6A}"/>
                </a:ext>
              </a:extLst>
            </p:cNvPr>
            <p:cNvSpPr/>
            <p:nvPr/>
          </p:nvSpPr>
          <p:spPr>
            <a:xfrm>
              <a:off x="17068390" y="9259370"/>
              <a:ext cx="920808" cy="844975"/>
            </a:xfrm>
            <a:custGeom>
              <a:avLst/>
              <a:gdLst/>
              <a:ahLst/>
              <a:cxnLst/>
              <a:rect l="l" t="t" r="r" b="b"/>
              <a:pathLst>
                <a:path w="1227744" h="1126634">
                  <a:moveTo>
                    <a:pt x="0" y="0"/>
                  </a:moveTo>
                  <a:lnTo>
                    <a:pt x="1227743" y="0"/>
                  </a:lnTo>
                  <a:lnTo>
                    <a:pt x="1227743" y="1126634"/>
                  </a:lnTo>
                  <a:lnTo>
                    <a:pt x="0" y="1126634"/>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a:p>
          </p:txBody>
        </p:sp>
        <p:sp>
          <p:nvSpPr>
            <p:cNvPr id="39" name="TextBox 22">
              <a:extLst>
                <a:ext uri="{FF2B5EF4-FFF2-40B4-BE49-F238E27FC236}">
                  <a16:creationId xmlns:a16="http://schemas.microsoft.com/office/drawing/2014/main" id="{CB6C6F80-8BE1-1D1C-C0DA-9B1C3C14FB09}"/>
                </a:ext>
              </a:extLst>
            </p:cNvPr>
            <p:cNvSpPr txBox="1"/>
            <p:nvPr/>
          </p:nvSpPr>
          <p:spPr>
            <a:xfrm>
              <a:off x="930690" y="9377182"/>
              <a:ext cx="15483979" cy="570734"/>
            </a:xfrm>
            <a:prstGeom prst="rect">
              <a:avLst/>
            </a:prstGeom>
          </p:spPr>
          <p:txBody>
            <a:bodyPr lIns="0" tIns="0" rIns="0" bIns="0" rtlCol="0" anchor="t">
              <a:spAutoFit/>
            </a:bodyPr>
            <a:lstStyle/>
            <a:p>
              <a:pPr algn="l">
                <a:lnSpc>
                  <a:spcPts val="4850"/>
                </a:lnSpc>
              </a:pPr>
              <a:r>
                <a:rPr lang="en-US" sz="2800" b="1" spc="-12" dirty="0">
                  <a:solidFill>
                    <a:srgbClr val="003557"/>
                  </a:solidFill>
                  <a:latin typeface="Batterson Sans" panose="00000500000000000000" pitchFamily="50" charset="0"/>
                  <a:ea typeface="Arimo Bold"/>
                  <a:cs typeface="Arimo Bold"/>
                  <a:sym typeface="Arimo Bold"/>
                </a:rPr>
                <a:t>BALANCING INNOVATION WITH COMPLIANCE: </a:t>
              </a:r>
              <a:r>
                <a:rPr lang="en-US" sz="2800" spc="-12" dirty="0">
                  <a:solidFill>
                    <a:srgbClr val="003557"/>
                  </a:solidFill>
                  <a:latin typeface="Batterson Sans" panose="00000500000000000000" pitchFamily="50" charset="0"/>
                  <a:ea typeface="Arimo"/>
                  <a:cs typeface="Arimo"/>
                  <a:sym typeface="Arimo"/>
                </a:rPr>
                <a:t>IN TECHNOLOGY AND LIFE SCIENCES </a:t>
              </a:r>
            </a:p>
          </p:txBody>
        </p:sp>
      </p:grpSp>
      <p:pic>
        <p:nvPicPr>
          <p:cNvPr id="11" name="Picture 10">
            <a:extLst>
              <a:ext uri="{FF2B5EF4-FFF2-40B4-BE49-F238E27FC236}">
                <a16:creationId xmlns:a16="http://schemas.microsoft.com/office/drawing/2014/main" id="{3946AE84-27E2-2060-F6FD-1EA86633D83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415" t="34" r="17415" b="34797"/>
          <a:stretch/>
        </p:blipFill>
        <p:spPr>
          <a:xfrm>
            <a:off x="7954375" y="3372178"/>
            <a:ext cx="2057400" cy="2057400"/>
          </a:xfrm>
          <a:prstGeom prst="rect">
            <a:avLst/>
          </a:prstGeom>
          <a:ln>
            <a:solidFill>
              <a:schemeClr val="tx1"/>
            </a:solid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4668</TotalTime>
  <Words>335</Words>
  <Application>Microsoft Macintosh PowerPoint</Application>
  <PresentationFormat>Custom</PresentationFormat>
  <Paragraphs>33</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Arimo</vt:lpstr>
      <vt:lpstr>Batterson Sans</vt:lpstr>
      <vt:lpstr>Arial</vt:lpstr>
      <vt:lpstr>Lato</vt:lpstr>
      <vt:lpstr>Trebuchet MS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December Tech Webinar_Draft 1</dc:title>
  <dc:creator>Fox, Sarah M</dc:creator>
  <cp:lastModifiedBy>Todd Sanderson</cp:lastModifiedBy>
  <cp:revision>11</cp:revision>
  <dcterms:created xsi:type="dcterms:W3CDTF">2006-08-16T00:00:00Z</dcterms:created>
  <dcterms:modified xsi:type="dcterms:W3CDTF">2025-01-07T14:34:08Z</dcterms:modified>
  <dc:identifier>DAGXJhnZLmY</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90f5e94-b30f-4e73-9b6b-e333361c0d6b_Enabled">
    <vt:lpwstr>true</vt:lpwstr>
  </property>
  <property fmtid="{D5CDD505-2E9C-101B-9397-08002B2CF9AE}" pid="3" name="MSIP_Label_290f5e94-b30f-4e73-9b6b-e333361c0d6b_SetDate">
    <vt:lpwstr>2024-11-22T18:32:47Z</vt:lpwstr>
  </property>
  <property fmtid="{D5CDD505-2E9C-101B-9397-08002B2CF9AE}" pid="4" name="MSIP_Label_290f5e94-b30f-4e73-9b6b-e333361c0d6b_Method">
    <vt:lpwstr>Standard</vt:lpwstr>
  </property>
  <property fmtid="{D5CDD505-2E9C-101B-9397-08002B2CF9AE}" pid="5" name="MSIP_Label_290f5e94-b30f-4e73-9b6b-e333361c0d6b_Name">
    <vt:lpwstr>290f5e94-b30f-4e73-9b6b-e333361c0d6b</vt:lpwstr>
  </property>
  <property fmtid="{D5CDD505-2E9C-101B-9397-08002B2CF9AE}" pid="6" name="MSIP_Label_290f5e94-b30f-4e73-9b6b-e333361c0d6b_SiteId">
    <vt:lpwstr>399ead0d-c7c4-4583-88a4-d98814f80b0e</vt:lpwstr>
  </property>
  <property fmtid="{D5CDD505-2E9C-101B-9397-08002B2CF9AE}" pid="7" name="MSIP_Label_290f5e94-b30f-4e73-9b6b-e333361c0d6b_ActionId">
    <vt:lpwstr>7a42aa3f-ac62-4937-9acf-0aa69eddfa61</vt:lpwstr>
  </property>
  <property fmtid="{D5CDD505-2E9C-101B-9397-08002B2CF9AE}" pid="8" name="MSIP_Label_290f5e94-b30f-4e73-9b6b-e333361c0d6b_ContentBits">
    <vt:lpwstr>0</vt:lpwstr>
  </property>
</Properties>
</file>